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Lst>
  <p:notesMasterIdLst>
    <p:notesMasterId r:id="rId27"/>
  </p:notesMasterIdLst>
  <p:handoutMasterIdLst>
    <p:handoutMasterId r:id="rId28"/>
  </p:handoutMasterIdLst>
  <p:sldIdLst>
    <p:sldId id="327" r:id="rId3"/>
    <p:sldId id="262" r:id="rId4"/>
    <p:sldId id="342" r:id="rId5"/>
    <p:sldId id="343" r:id="rId6"/>
    <p:sldId id="344" r:id="rId7"/>
    <p:sldId id="329" r:id="rId8"/>
    <p:sldId id="330" r:id="rId9"/>
    <p:sldId id="331" r:id="rId10"/>
    <p:sldId id="332" r:id="rId11"/>
    <p:sldId id="333" r:id="rId12"/>
    <p:sldId id="345" r:id="rId13"/>
    <p:sldId id="352" r:id="rId14"/>
    <p:sldId id="334" r:id="rId15"/>
    <p:sldId id="335" r:id="rId16"/>
    <p:sldId id="346" r:id="rId17"/>
    <p:sldId id="336" r:id="rId18"/>
    <p:sldId id="337" r:id="rId19"/>
    <p:sldId id="338" r:id="rId20"/>
    <p:sldId id="340" r:id="rId21"/>
    <p:sldId id="341" r:id="rId22"/>
    <p:sldId id="349" r:id="rId23"/>
    <p:sldId id="348" r:id="rId24"/>
    <p:sldId id="347" r:id="rId25"/>
    <p:sldId id="351" r:id="rId26"/>
  </p:sldIdLst>
  <p:sldSz cx="9144000" cy="6858000" type="screen4x3"/>
  <p:notesSz cx="7019925" cy="9305925"/>
  <p:embeddedFontLst>
    <p:embeddedFont>
      <p:font typeface="Steinem"/>
      <p:regular r:id="rId29"/>
      <p:bold r:id="rId30"/>
      <p:italic r:id="rId31"/>
      <p:boldItalic r:id="rId32"/>
    </p:embeddedFont>
    <p:embeddedFont>
      <p:font typeface="Steinem Unicode" charset="2"/>
      <p:regular r:id="rId33"/>
    </p:embeddedFont>
    <p:embeddedFont>
      <p:font typeface="Chalkduster" charset="0"/>
      <p:regular r:id="rId34"/>
    </p:embeddedFont>
    <p:embeddedFont>
      <p:font typeface="Calibri"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1" name="deleteme2" initials="d"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E4C65"/>
    <a:srgbClr val="AF5D8C"/>
    <a:srgbClr val="00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60777" autoAdjust="0"/>
  </p:normalViewPr>
  <p:slideViewPr>
    <p:cSldViewPr>
      <p:cViewPr>
        <p:scale>
          <a:sx n="44" d="100"/>
          <a:sy n="44" d="100"/>
        </p:scale>
        <p:origin x="-2124" y="-3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8" tIns="46639" rIns="93278" bIns="46639" rtlCol="0"/>
          <a:lstStyle>
            <a:lvl1pPr algn="l">
              <a:defRPr sz="13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78" tIns="46639" rIns="93278" bIns="46639" rtlCol="0"/>
          <a:lstStyle>
            <a:lvl1pPr algn="r">
              <a:defRPr sz="1300"/>
            </a:lvl1pPr>
          </a:lstStyle>
          <a:p>
            <a:fld id="{386DFC0B-0794-4AFD-BD8A-181E06725F27}" type="datetimeFigureOut">
              <a:rPr lang="en-US" smtClean="0"/>
              <a:pPr/>
              <a:t>8/28/2013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78" tIns="46639" rIns="93278" bIns="46639" rtlCol="0" anchor="b"/>
          <a:lstStyle>
            <a:lvl1pPr algn="l">
              <a:defRPr sz="13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8" tIns="46639" rIns="93278" bIns="46639" rtlCol="0" anchor="b"/>
          <a:lstStyle>
            <a:lvl1pPr algn="r">
              <a:defRPr sz="1300"/>
            </a:lvl1pPr>
          </a:lstStyle>
          <a:p>
            <a:fld id="{CCD0207C-B002-435E-99D1-C3D69078E972}" type="slidenum">
              <a:rPr lang="en-US" smtClean="0"/>
              <a:pPr/>
              <a:t>‹#›</a:t>
            </a:fld>
            <a:endParaRPr lang="en-US"/>
          </a:p>
        </p:txBody>
      </p:sp>
    </p:spTree>
    <p:extLst>
      <p:ext uri="{BB962C8B-B14F-4D97-AF65-F5344CB8AC3E}">
        <p14:creationId xmlns="" xmlns:p14="http://schemas.microsoft.com/office/powerpoint/2010/main" val="329092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8" tIns="46639" rIns="93278" bIns="46639" rtlCol="0"/>
          <a:lstStyle>
            <a:lvl1pPr algn="l">
              <a:defRPr sz="13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78" tIns="46639" rIns="93278" bIns="46639" rtlCol="0"/>
          <a:lstStyle>
            <a:lvl1pPr algn="r">
              <a:defRPr sz="1300"/>
            </a:lvl1pPr>
          </a:lstStyle>
          <a:p>
            <a:fld id="{641CA6CE-8A7F-4E37-A715-9178284F6F81}" type="datetimeFigureOut">
              <a:rPr lang="en-US" smtClean="0"/>
              <a:pPr/>
              <a:t>8/28/2013</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8" tIns="46639" rIns="93278" bIns="46639"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8" tIns="46639" rIns="93278" bIns="466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78" tIns="46639" rIns="93278" bIns="4663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8" tIns="46639" rIns="93278" bIns="46639" rtlCol="0" anchor="b"/>
          <a:lstStyle>
            <a:lvl1pPr algn="r">
              <a:defRPr sz="1300"/>
            </a:lvl1pPr>
          </a:lstStyle>
          <a:p>
            <a:fld id="{0A7D4113-607C-4C8C-A317-57A1D107AA5D}" type="slidenum">
              <a:rPr lang="en-US" smtClean="0"/>
              <a:pPr/>
              <a:t>‹#›</a:t>
            </a:fld>
            <a:endParaRPr lang="en-US" dirty="0"/>
          </a:p>
        </p:txBody>
      </p:sp>
    </p:spTree>
    <p:extLst>
      <p:ext uri="{BB962C8B-B14F-4D97-AF65-F5344CB8AC3E}">
        <p14:creationId xmlns="" xmlns:p14="http://schemas.microsoft.com/office/powerpoint/2010/main" val="2001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kern="1200" dirty="0" smtClean="0">
                <a:solidFill>
                  <a:schemeClr val="tx1"/>
                </a:solidFill>
                <a:latin typeface="+mn-lt"/>
                <a:ea typeface="+mn-ea"/>
                <a:cs typeface="+mn-cs"/>
              </a:rPr>
              <a:t>The Louisiana Department of Education would like to thank you for taking the time to view this important training.  The objective of this presentation is to provide you with information to improve your bullying prevention efforts while fulfilling the legal requirements of Act 861 of 2012.  The purpose of the training is to ensure that all stakeholders (including faculty and staff, students, and parents) are fully informed about the requirements of the new bullying law including the reporting,  investigation, and documentation requirements.</a:t>
            </a:r>
          </a:p>
          <a:p>
            <a:pPr algn="just"/>
            <a:r>
              <a:rPr lang="en-US" sz="1200" kern="1200" dirty="0" smtClean="0">
                <a:solidFill>
                  <a:schemeClr val="tx1"/>
                </a:solidFill>
                <a:latin typeface="+mn-lt"/>
                <a:ea typeface="+mn-ea"/>
                <a:cs typeface="+mn-cs"/>
              </a:rPr>
              <a:t> </a:t>
            </a:r>
          </a:p>
          <a:p>
            <a:pPr algn="just"/>
            <a:r>
              <a:rPr lang="en-US" sz="1200" kern="1200" dirty="0" smtClean="0">
                <a:solidFill>
                  <a:schemeClr val="tx1"/>
                </a:solidFill>
                <a:latin typeface="+mn-lt"/>
                <a:ea typeface="+mn-ea"/>
                <a:cs typeface="+mn-cs"/>
              </a:rPr>
              <a:t>We all know that bullying is a very serious matter and  should be treated  that way.  The procedures and requirements that follow were developed to ensure that everyone, including the Louisiana Department of Education, does everything that can be done to reduce bullying in our schools. </a:t>
            </a:r>
          </a:p>
          <a:p>
            <a:pPr algn="just"/>
            <a:r>
              <a:rPr lang="en-US" sz="1200" kern="1200" dirty="0" smtClean="0">
                <a:solidFill>
                  <a:schemeClr val="tx1"/>
                </a:solidFill>
                <a:latin typeface="+mn-lt"/>
                <a:ea typeface="+mn-ea"/>
                <a:cs typeface="+mn-cs"/>
              </a:rPr>
              <a:t> </a:t>
            </a:r>
          </a:p>
          <a:p>
            <a:pPr algn="just"/>
            <a:r>
              <a:rPr lang="en-US" sz="1200" kern="1200" dirty="0" smtClean="0">
                <a:solidFill>
                  <a:schemeClr val="tx1"/>
                </a:solidFill>
                <a:latin typeface="+mn-lt"/>
                <a:ea typeface="+mn-ea"/>
                <a:cs typeface="+mn-cs"/>
              </a:rPr>
              <a:t>All LEA’s and schools are  required to implement policies, practices, and procedures to address bullying, but more importantly, to put in place a comprehensive proactive, prevention program to reduce the need to reactively and punitively address its occurrence.  </a:t>
            </a:r>
          </a:p>
          <a:p>
            <a:pPr algn="just"/>
            <a:r>
              <a:rPr lang="en-US" sz="1200" kern="1200" dirty="0" smtClean="0">
                <a:solidFill>
                  <a:schemeClr val="tx1"/>
                </a:solidFill>
                <a:latin typeface="+mn-lt"/>
                <a:ea typeface="+mn-ea"/>
                <a:cs typeface="+mn-cs"/>
              </a:rPr>
              <a:t> </a:t>
            </a:r>
          </a:p>
          <a:p>
            <a:pPr algn="just"/>
            <a:r>
              <a:rPr lang="en-US" sz="1200" kern="1200" dirty="0" smtClean="0">
                <a:solidFill>
                  <a:schemeClr val="tx1"/>
                </a:solidFill>
                <a:latin typeface="+mn-lt"/>
                <a:ea typeface="+mn-ea"/>
                <a:cs typeface="+mn-cs"/>
              </a:rPr>
              <a:t>In the event you should need any further explanation or clarification, please do not hesitate to get in touch with the Department  staff using the contact information provided at the end of this presentation.</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 xmlns:p14="http://schemas.microsoft.com/office/powerpoint/2010/main" val="2259827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 861 requires schools</a:t>
            </a:r>
            <a:r>
              <a:rPr lang="en-US" baseline="0" dirty="0" smtClean="0"/>
              <a:t> to have procedures in place to receive reports of bullying and effectively investigate and address these reports of bullying.  The law requires that each school prominently publicize the procedure for reporting bullying.  Each principal may define how this looks in his or her schools.</a:t>
            </a:r>
          </a:p>
          <a:p>
            <a:endParaRPr lang="en-US" baseline="0" dirty="0" smtClean="0"/>
          </a:p>
          <a:p>
            <a:r>
              <a:rPr lang="en-US" baseline="0" dirty="0" smtClean="0"/>
              <a:t>However, all reports of bullying must be submitted in writing using the Louisiana Department of Education’s Bullying Report Form.</a:t>
            </a:r>
          </a:p>
          <a:p>
            <a:endParaRPr lang="en-US" baseline="0" dirty="0" smtClean="0"/>
          </a:p>
          <a:p>
            <a:r>
              <a:rPr lang="en-US" baseline="0" dirty="0" smtClean="0"/>
              <a:t>A principal is responsible for receiving complaints regarding bullying.  It is understood that in larger schools it may not be feasible for the principal to personally handle every report.  In this instance, the law provides that a principal may designate another staff member such as an assistant principal or school counselor as his or her </a:t>
            </a:r>
            <a:r>
              <a:rPr lang="en-US" baseline="0" dirty="0" err="1" smtClean="0"/>
              <a:t>designeeto</a:t>
            </a:r>
            <a:r>
              <a:rPr lang="en-US" baseline="0" dirty="0" smtClean="0"/>
              <a:t> investigate all instances of bullying.</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a:t>
            </a:r>
            <a:r>
              <a:rPr lang="en-US" baseline="0" dirty="0" smtClean="0"/>
              <a:t> individual at the school who reports an incident of bullying must do so on the Louisiana Department of Education’s Bullying Report Form.  Students and parents are encouraged to report any incident of bullying to the school.  However, this law REQUIRES that any teacher, school staff member, or any parent chaperoning a school sponsored event report an incident of bullying.</a:t>
            </a:r>
            <a:endParaRPr lang="en-US" dirty="0" smtClean="0"/>
          </a:p>
          <a:p>
            <a:endParaRPr lang="en-US" dirty="0" smtClean="0"/>
          </a:p>
          <a:p>
            <a:r>
              <a:rPr lang="en-US" dirty="0" smtClean="0"/>
              <a:t>All reports of bullying should remain as objective as possible.  School employees should fill out the report completely and legibly.  Report only what you are certain occurred.  Avoid editorial comments and report what you saw as accurately</a:t>
            </a:r>
            <a:r>
              <a:rPr lang="en-US" baseline="0" dirty="0" smtClean="0"/>
              <a:t> and in as much detail as possible.  </a:t>
            </a:r>
            <a:r>
              <a:rPr lang="en-US" dirty="0" smtClean="0"/>
              <a:t>Act 861 requires the Bullying Report Form to include an affirmation statement to be signed by the reporter</a:t>
            </a:r>
            <a:r>
              <a:rPr lang="en-US" baseline="0" dirty="0" smtClean="0"/>
              <a:t> attesting to the accuracy of the information provided.</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may be an occasion when the individual reporting the bullying incident may be unable to complete the form without assistance. In the case of a young student (or a student with a disability), the student may dictate to an adult responses to the information contained on the form.  The adult transcribing the form should review the responses with the child to confirm the accuracy of the information.  The child may print or sign his or her name on the form, if possible. </a:t>
            </a:r>
            <a:r>
              <a:rPr lang="en-US" sz="1200" kern="1200" dirty="0" smtClean="0">
                <a:solidFill>
                  <a:schemeClr val="tx1"/>
                </a:solidFill>
                <a:latin typeface="+mn-lt"/>
                <a:ea typeface="+mn-ea"/>
                <a:cs typeface="+mn-cs"/>
              </a:rPr>
              <a:t>Unless school policy forbids, it is best to write down the actual words a student said, including curse words, so that the principal and parents understand exactly what happened.</a:t>
            </a:r>
            <a:endParaRPr lang="en-US" baseline="0" dirty="0" smtClean="0"/>
          </a:p>
          <a:p>
            <a:endParaRPr lang="en-US" baseline="0" dirty="0" smtClean="0"/>
          </a:p>
          <a:p>
            <a:r>
              <a:rPr lang="en-US" baseline="0" dirty="0" smtClean="0"/>
              <a:t>The same procedure may be followed when assisting an adult who is unable to complete the form.</a:t>
            </a:r>
          </a:p>
          <a:p>
            <a:endParaRPr lang="en-US" baseline="0" dirty="0" smtClean="0"/>
          </a:p>
          <a:p>
            <a:r>
              <a:rPr lang="en-US" baseline="0" dirty="0" smtClean="0"/>
              <a:t>The principal or designee may assist the student with completing the Bullying Report Form and answer clarifying questions if needed, but the principal or designee may not attempt to initiate the investigation at the time the report is being made.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Each school should</a:t>
            </a:r>
            <a:r>
              <a:rPr lang="en-US" sz="1200" kern="1200" baseline="0" dirty="0" smtClean="0">
                <a:solidFill>
                  <a:schemeClr val="tx1"/>
                </a:solidFill>
                <a:latin typeface="+mn-lt"/>
                <a:ea typeface="+mn-ea"/>
                <a:cs typeface="+mn-cs"/>
              </a:rPr>
              <a:t> establish </a:t>
            </a:r>
            <a:r>
              <a:rPr lang="en-US" sz="1200" kern="1200" dirty="0" smtClean="0">
                <a:solidFill>
                  <a:schemeClr val="tx1"/>
                </a:solidFill>
                <a:latin typeface="+mn-lt"/>
                <a:ea typeface="+mn-ea"/>
                <a:cs typeface="+mn-cs"/>
              </a:rPr>
              <a:t> a bullying reporting and tracking system that defines  how  bullying  allegations will</a:t>
            </a:r>
            <a:r>
              <a:rPr lang="en-US" sz="1200" kern="1200" baseline="0" dirty="0" smtClean="0">
                <a:solidFill>
                  <a:schemeClr val="tx1"/>
                </a:solidFill>
                <a:latin typeface="+mn-lt"/>
                <a:ea typeface="+mn-ea"/>
                <a:cs typeface="+mn-cs"/>
              </a:rPr>
              <a:t> be reported and tracked on the school campus.  A designee should named to receive bullying reports.  The reporting procedure should be prominently publicized so that everyone is aware of the procedure. Establishing a r</a:t>
            </a:r>
            <a:r>
              <a:rPr lang="en-US" sz="1200" kern="1200" dirty="0" smtClean="0">
                <a:solidFill>
                  <a:schemeClr val="tx1"/>
                </a:solidFill>
                <a:latin typeface="+mn-lt"/>
                <a:ea typeface="+mn-ea"/>
                <a:cs typeface="+mn-cs"/>
              </a:rPr>
              <a:t>eporting system will help track individual incidents and responses as well as trends over time.  Tips for establishing a system include:</a:t>
            </a:r>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 861 requires that every report of bullying be investigated.  A</a:t>
            </a:r>
            <a:r>
              <a:rPr lang="en-US" baseline="0" dirty="0" smtClean="0"/>
              <a:t> principal or designee must meet certain timelines regarding that investigation .  Interviews must be initiated with the victim, alleged bully, and any witnesses to the incident no later than the next business day following the written report.</a:t>
            </a:r>
          </a:p>
          <a:p>
            <a:endParaRPr lang="en-US" baseline="0" dirty="0" smtClean="0"/>
          </a:p>
          <a:p>
            <a:r>
              <a:rPr lang="en-US" baseline="0" dirty="0" smtClean="0"/>
              <a:t>The law requires that parents or legal guardians be notified before any student under the age of eighteen is interviewed.  Parents should have the opportunity to participate in the interview with their child.  Every attempt should be made to contact an unresponsive parent.</a:t>
            </a:r>
          </a:p>
          <a:p>
            <a:endParaRPr lang="en-US" baseline="0" dirty="0" smtClean="0"/>
          </a:p>
          <a:p>
            <a:r>
              <a:rPr lang="en-US" baseline="0" dirty="0" smtClean="0"/>
              <a:t>In the event a parent does not respond to the request to attend an interview, the school may proceed with interviewing the student.</a:t>
            </a:r>
          </a:p>
        </p:txBody>
      </p:sp>
      <p:sp>
        <p:nvSpPr>
          <p:cNvPr id="4" name="Slide Number Placeholder 3"/>
          <p:cNvSpPr>
            <a:spLocks noGrp="1"/>
          </p:cNvSpPr>
          <p:nvPr>
            <p:ph type="sldNum" sz="quarter" idx="10"/>
          </p:nvPr>
        </p:nvSpPr>
        <p:spPr/>
        <p:txBody>
          <a:bodyPr/>
          <a:lstStyle/>
          <a:p>
            <a:fld id="{0A7D4113-607C-4C8C-A317-57A1D107AA5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principal or designee must</a:t>
            </a:r>
            <a:r>
              <a:rPr lang="en-US" baseline="0" dirty="0" smtClean="0"/>
              <a:t> document all interviews with students, parents, teachers, and witnesses using the Louisiana Department of Education’s Bullying Investigation Form.</a:t>
            </a:r>
          </a:p>
          <a:p>
            <a:endParaRPr lang="en-US" baseline="0" dirty="0" smtClean="0"/>
          </a:p>
          <a:p>
            <a:r>
              <a:rPr lang="en-US" baseline="0" dirty="0" smtClean="0"/>
              <a:t>The investigation must be complete no later than 10 days.  If the school does not take timely and effective action, student, parent, legal guardian, teacher, or other school employee may report the incident to the school board who would then have 10 days to investigate the incident.</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Bullying</a:t>
            </a:r>
            <a:r>
              <a:rPr lang="en-US" baseline="0" dirty="0" smtClean="0"/>
              <a:t> Investigation Form must be used by the principal or designee during an investigation into an incident of bullying.  It was designed to be both an interview form and data collection instrument.  All relevant information to the investigation will be collected in one document to streamline the process.</a:t>
            </a:r>
          </a:p>
          <a:p>
            <a:endParaRPr lang="en-US" baseline="0" dirty="0" smtClean="0"/>
          </a:p>
          <a:p>
            <a:r>
              <a:rPr lang="en-US" baseline="0" dirty="0" smtClean="0"/>
              <a:t>Most importantly, embedded into the new bullying investigation form are the required bullying data elements that an LEA must submit to the Louisiana Department of Education.  This information was previously collected on the Bullying Incidences Checklist.  For example, Page 3 of the investigation form above includes many of these data elements.</a:t>
            </a:r>
          </a:p>
          <a:p>
            <a:endParaRPr lang="en-US" baseline="0" dirty="0" smtClean="0"/>
          </a:p>
          <a:p>
            <a:r>
              <a:rPr lang="en-US" baseline="0" dirty="0" smtClean="0"/>
              <a:t>The Bullying Incidence Checklist mandated by Act 755 of 2010 still exists; however, it is integrated into the new investigation form. LEA’s no longer have to use the hard copy forms, but may still choose to do so as a part of their procedure.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2396"/>
            <a:r>
              <a:rPr lang="en-US" baseline="0" dirty="0" smtClean="0"/>
              <a:t>The principal or designee must compose a document containing the findings of the investigation, and all parents must be informed of the outcome of the investigation.</a:t>
            </a:r>
            <a:endParaRPr lang="en-US" dirty="0" smtClean="0"/>
          </a:p>
          <a:p>
            <a:endParaRPr lang="en-US" dirty="0" smtClean="0"/>
          </a:p>
          <a:p>
            <a:r>
              <a:rPr lang="en-US" dirty="0" smtClean="0"/>
              <a:t>Act 861 requires that the fi</a:t>
            </a:r>
            <a:r>
              <a:rPr lang="en-US" baseline="0" dirty="0" smtClean="0"/>
              <a:t>ndings of the investigation be placed in the record of both the victim and offender.  This documentation must be kept for three years.</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an additional resource, the department has created a “principal or designee responsibilities flowchart.” This flowchart may be used as a “cheat sheet” to uphold the timeliness and integrity of the investigation into an act of bullying.</a:t>
            </a:r>
          </a:p>
          <a:p>
            <a:endParaRPr lang="en-US" baseline="0" dirty="0" smtClean="0"/>
          </a:p>
          <a:p>
            <a:r>
              <a:rPr lang="en-US" baseline="0" dirty="0" smtClean="0"/>
              <a:t>This chart can be found in the Bullying Prevention Toolkit on the Department’s website.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this time we will briefly discuss the rights that parents have through Act 861.  As previously discussed, parents and legal guardians</a:t>
            </a:r>
            <a:r>
              <a:rPr lang="en-US" baseline="0" dirty="0" smtClean="0"/>
              <a:t> must be notified of the school’s policy against bullying and know how to appropriately report an incident of bullying to the school.</a:t>
            </a:r>
          </a:p>
          <a:p>
            <a:endParaRPr lang="en-US" baseline="0" dirty="0" smtClean="0"/>
          </a:p>
          <a:p>
            <a:r>
              <a:rPr lang="en-US" baseline="0" dirty="0" smtClean="0"/>
              <a:t>The parents or legal guardians of the victim(s) and alleged offender(s) must be informed if their child in involved in an incident of bullying.  They have the right to attend the interviews with their child to provide input.</a:t>
            </a:r>
          </a:p>
          <a:p>
            <a:endParaRPr lang="en-US" baseline="0" dirty="0" smtClean="0"/>
          </a:p>
          <a:p>
            <a:r>
              <a:rPr lang="en-US" baseline="0" dirty="0" smtClean="0"/>
              <a:t>It is important to remember that notification must be consistent with student privacy rights under FERPA.  No parent or legal guardian may learn the name of any student involved in the incident from a school or district employee.  All interviews must be held privately and confidentially.</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 861 provides</a:t>
            </a:r>
            <a:r>
              <a:rPr lang="en-US" baseline="0" dirty="0" smtClean="0"/>
              <a:t> rights to parents or legal guardians who have made four or more reports of separate instances of bullying and where no investigation has occurred.  This appeal right also applies if teachers or other school officials have made reports.</a:t>
            </a:r>
          </a:p>
          <a:p>
            <a:endParaRPr lang="en-US" baseline="0" dirty="0" smtClean="0"/>
          </a:p>
          <a:p>
            <a:r>
              <a:rPr lang="en-US" dirty="0" smtClean="0"/>
              <a:t>The school district must make space for that student in another school</a:t>
            </a:r>
            <a:r>
              <a:rPr lang="en-US" baseline="0" dirty="0" smtClean="0"/>
              <a:t> which serves the student’s grade level.  If there is no other school in the district, the parent may request the student be transferred to another district or enroll the student in a virtual school.</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The purpose of Act 861 is to ensure that school districts adopt</a:t>
            </a:r>
            <a:r>
              <a:rPr lang="en-US" baseline="0" dirty="0" smtClean="0"/>
              <a:t> uniform policies to provide all students protection from bullying.  The Act requires the Department, school districts, and schools to do very specific things to address bullying in all Louisiana’s public schools.  In this presentation we will take an in depth look at the specific requirements of Act 861 and how these may be carried out.</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law talks extensively about the rights to transfer and what a parent may do if the transfer request is not being met in a timely</a:t>
            </a:r>
            <a:r>
              <a:rPr lang="en-US" baseline="0" dirty="0" smtClean="0"/>
              <a:t> manner.</a:t>
            </a:r>
          </a:p>
          <a:p>
            <a:endParaRPr lang="en-US" baseline="0" dirty="0" smtClean="0"/>
          </a:p>
          <a:p>
            <a:r>
              <a:rPr lang="en-US" baseline="0" dirty="0" smtClean="0"/>
              <a:t>The law also provides the option for the student to be transferred back to the original school after the end of the school year.</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facilitate understanding of this complex law for parents, the Department has created a “parent or legal guardian right and responsibilities flowchart.”  This flowchart will soon be posted on the Department’s website as a component of the Bullying Prevention Toolkit.</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a:t>
            </a:r>
            <a:r>
              <a:rPr lang="en-US" baseline="0" dirty="0" smtClean="0"/>
              <a:t> we will discuss the requirement the law placed on the Department regarding posting and tracking any incidents of bullying.  The law provides that an investigation into an incident of bullying at the school level must be complete in 10 days from receipt of the written report.  If the investigation is not complete, a student, parent, teacher, or other school employee may report the incident to the school board.  The school board then has 10 days to investigate the incident and provide a resolution.</a:t>
            </a:r>
          </a:p>
          <a:p>
            <a:endParaRPr lang="en-US" baseline="0" dirty="0" smtClean="0"/>
          </a:p>
          <a:p>
            <a:r>
              <a:rPr lang="en-US" baseline="0" dirty="0" smtClean="0"/>
              <a:t>If the school and school board does not take timely and effective action, a student, parent, teacher, or other school employee may report the incident to the Department.</a:t>
            </a:r>
          </a:p>
          <a:p>
            <a:endParaRPr lang="en-US" baseline="0" dirty="0" smtClean="0"/>
          </a:p>
          <a:p>
            <a:r>
              <a:rPr lang="en-US" baseline="0" dirty="0" smtClean="0"/>
              <a:t>The Department has created an internal procedure for verifying complaints received.  If the complaint is legitimate, and the school and school board did not meet its obligations, the Department is required by the law to notify the Superintendent of the LEA and publish the number of verified incidents on the Department’s website.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conclude the</a:t>
            </a:r>
            <a:r>
              <a:rPr lang="en-US" baseline="0" dirty="0" smtClean="0"/>
              <a:t> presentation, the Department has put together various resources for schools and school districts around the topic of bullying.  These optional resources may be used for informational purposes and may assist LEAs with meeting the training requirements of Act 861.</a:t>
            </a:r>
          </a:p>
          <a:p>
            <a:endParaRPr lang="en-US" baseline="0" dirty="0" smtClean="0"/>
          </a:p>
          <a:p>
            <a:r>
              <a:rPr lang="en-US" baseline="0" dirty="0" smtClean="0"/>
              <a:t>These and other resources around Act 861 may be found in the Bullying Prevention Toolkit on the Department’s website.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a:t>
            </a:r>
            <a:r>
              <a:rPr lang="en-US" baseline="0" dirty="0" smtClean="0"/>
              <a:t> the presentation on Act 861.  </a:t>
            </a:r>
            <a:r>
              <a:rPr lang="en-US" dirty="0" smtClean="0"/>
              <a:t>Any questions regarding the implementation of Act 861 </a:t>
            </a:r>
            <a:r>
              <a:rPr lang="en-US" baseline="0" dirty="0" smtClean="0"/>
              <a:t>should be directed to Rob Schaff or Lillie Burns.  Any questions regarding the information and resources contained in this presentation should be directed to Crystal Wilkinson.</a:t>
            </a:r>
          </a:p>
          <a:p>
            <a:endParaRPr lang="en-US" baseline="0" dirty="0" smtClean="0"/>
          </a:p>
          <a:p>
            <a:r>
              <a:rPr lang="en-US" baseline="0" dirty="0" smtClean="0"/>
              <a:t>All questions received throughout the year will be used to regularly revise a “frequently Asked Questions” document on the Bullying Prevention in Louisiana’s Schools page on the Department’s website.</a:t>
            </a:r>
          </a:p>
          <a:p>
            <a:endParaRPr lang="en-US" baseline="0" dirty="0" smtClean="0"/>
          </a:p>
          <a:p>
            <a:r>
              <a:rPr lang="en-US" baseline="0" dirty="0" smtClean="0"/>
              <a:t>All of the documents referenced in the presentation may be found on the Bullying Prevention in Louisiana’s Schools webpage on the Department of Education’s website.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is bullying and how do we define it in Louisiana?</a:t>
            </a:r>
          </a:p>
          <a:p>
            <a:endParaRPr lang="en-US" dirty="0" smtClean="0"/>
          </a:p>
          <a:p>
            <a:r>
              <a:rPr lang="en-US" dirty="0" smtClean="0"/>
              <a:t>Act 861 </a:t>
            </a:r>
            <a:r>
              <a:rPr lang="en-US" baseline="0" dirty="0" smtClean="0"/>
              <a:t>defines bullying to include behaviors such as gestures, name calling, threatening harm, physical acts such as hitting and damaging of property, and purposeful exclusion from activities.  This law also includes bullying through electronic means such as email, text messages, or social networking sites.</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Act 861, a pattern of any of the behaviors must occur</a:t>
            </a:r>
            <a:r>
              <a:rPr lang="en-US" baseline="0" dirty="0" smtClean="0"/>
              <a:t> more than once and must place the student in reasonable fear of physical harm or be pervasive enough to impact the learning environment or interfere with a student’s academic performance.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Bullying</a:t>
            </a:r>
            <a:r>
              <a:rPr lang="en-US" baseline="0" dirty="0" smtClean="0"/>
              <a:t> is a serious problem in many of our nation’s schools and comes with a host of negative academic and social outcomes impacting students.  Students who have been bullied on school campus often feel less safe and less connected to their school.  They are more likely to engage in risky health behaviors such as alcohol or substance use and often experience mental health issues.  Most importantly, being a victim of bullying can negatively impact school attendance and ultimately academic performance.</a:t>
            </a:r>
          </a:p>
          <a:p>
            <a:endParaRPr lang="en-US" baseline="0" dirty="0" smtClean="0"/>
          </a:p>
          <a:p>
            <a:r>
              <a:rPr lang="en-US" baseline="0" dirty="0" smtClean="0"/>
              <a:t>According to data gathered by the Louisiana Department of Education’s Student Information System, approximately 2,600 students were reported to have </a:t>
            </a:r>
            <a:r>
              <a:rPr lang="en-US" baseline="0" smtClean="0"/>
              <a:t>been a victim </a:t>
            </a:r>
            <a:r>
              <a:rPr lang="en-US" baseline="0" dirty="0" smtClean="0"/>
              <a:t>of bullying during the 2011-2012 school year.</a:t>
            </a:r>
          </a:p>
          <a:p>
            <a:endParaRPr lang="en-US" baseline="0" dirty="0" smtClean="0"/>
          </a:p>
          <a:p>
            <a:r>
              <a:rPr lang="en-US" baseline="0" dirty="0" smtClean="0"/>
              <a:t>Data gathered from the Youth Risk Behavior Survey and the Caring Communities Youth Survey indicate that approximately 19% of Louisiana students reported that they have been bullied and that bullying, although a problem at every grade level, occurs more often among younger students.</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 861 required the Louisiana Department of Education to do four specific things.</a:t>
            </a:r>
            <a:r>
              <a:rPr lang="en-US" baseline="0" dirty="0" smtClean="0"/>
              <a:t>  In collaboration with the Board of Elementary and Secondary Education, the department is responsible for developing rules, regulations, and procedures for the implementation of Act 861.</a:t>
            </a:r>
          </a:p>
          <a:p>
            <a:endParaRPr lang="en-US" baseline="0" dirty="0" smtClean="0"/>
          </a:p>
          <a:p>
            <a:r>
              <a:rPr lang="en-US" baseline="0" dirty="0" smtClean="0"/>
              <a:t>To meet this requirement, the Department has put together documents to provide guidance on how incidents of bullying may be handled from the reporting of the incident to the final documentation of the outcomes of an investigation.  These documents are one of several resources provided in the Bullying Prevention Toolkit on the Louisiana Department of Education’s website.</a:t>
            </a:r>
          </a:p>
          <a:p>
            <a:endParaRPr lang="en-US" baseline="0" dirty="0" smtClean="0"/>
          </a:p>
          <a:p>
            <a:r>
              <a:rPr lang="en-US" baseline="0" dirty="0" smtClean="0"/>
              <a:t>Also the Department is required to develop a process to track and post any complaints related to bullying and the fulfillment of Act 861 on the department’s website.  This piece will be discussed in more detail later in this presentation.</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 861 requires LEA’s to do three specific</a:t>
            </a:r>
            <a:r>
              <a:rPr lang="en-US" baseline="0" dirty="0" smtClean="0"/>
              <a:t> things.  The first is to create a program to provide the mandated four hours of bullying prevention training.  </a:t>
            </a:r>
            <a:r>
              <a:rPr lang="en-US" dirty="0" smtClean="0"/>
              <a:t>The 4 hours of training are required to ensure that all staff members are prepared and</a:t>
            </a:r>
            <a:r>
              <a:rPr lang="en-US" baseline="0" dirty="0" smtClean="0"/>
              <a:t> equipped to</a:t>
            </a:r>
            <a:r>
              <a:rPr lang="en-US" dirty="0" smtClean="0"/>
              <a:t> proactively</a:t>
            </a:r>
            <a:r>
              <a:rPr lang="en-US" baseline="0" dirty="0" smtClean="0"/>
              <a:t> prevent bullying and know how to appropriately intervene if they witness a bullying incident.</a:t>
            </a:r>
          </a:p>
          <a:p>
            <a:endParaRPr lang="en-US" baseline="0" dirty="0" smtClean="0"/>
          </a:p>
          <a:p>
            <a:r>
              <a:rPr lang="en-US" baseline="0" dirty="0" smtClean="0"/>
              <a:t>The law does not mandate how and when the training will be carried out.  It is left to the discretion of the LEA but must include the specifics mentioned on this slide.</a:t>
            </a:r>
          </a:p>
          <a:p>
            <a:endParaRPr lang="en-US" baseline="0" dirty="0" smtClean="0"/>
          </a:p>
          <a:p>
            <a:r>
              <a:rPr lang="en-US" baseline="0" dirty="0" smtClean="0"/>
              <a:t>The Department has put together several optional resources that may assist LEAs with meeting the training requirements of Act 861.  These resources can be found in the Bullying Prevention Toolkit on the Department’s website.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Secondly,</a:t>
            </a:r>
            <a:r>
              <a:rPr lang="en-US" baseline="0" dirty="0" smtClean="0"/>
              <a:t> Act 861 requires LEA’s to review and revise the Student Code of Conduct to reflect changes in the law by January 1, 2013.</a:t>
            </a:r>
          </a:p>
          <a:p>
            <a:endParaRPr lang="en-US" baseline="0" dirty="0" smtClean="0"/>
          </a:p>
          <a:p>
            <a:r>
              <a:rPr lang="en-US" baseline="0" dirty="0" smtClean="0"/>
              <a:t>The Student Code of Conduct must include a separate policy prohibiting bullying.  The policy must include the definition of bullying and the consequences of bullying another student.  This policy should be implemented throughout the school year and be integrated into the school’s curriculum and other violence prevention efforts.</a:t>
            </a:r>
          </a:p>
          <a:p>
            <a:endParaRPr lang="en-US" baseline="0" dirty="0" smtClean="0"/>
          </a:p>
          <a:p>
            <a:r>
              <a:rPr lang="en-US" baseline="0" dirty="0" smtClean="0"/>
              <a:t>A sample policy is included in the optional resources on the Department’s website.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 Act</a:t>
            </a:r>
            <a:r>
              <a:rPr lang="en-US" baseline="0" dirty="0" smtClean="0"/>
              <a:t> 861 requires that students be informed of the bullying policy both orally and in writing. Students should be informed during the student orientation required under R.S. 17:416.20 and should be informed of both the definition of bullying and the consequences for bullying another student.  Students should be also informed of the proper procedure for reporting a bullying incident to the school.</a:t>
            </a:r>
          </a:p>
          <a:p>
            <a:endParaRPr lang="en-US" baseline="0" dirty="0" smtClean="0"/>
          </a:p>
          <a:p>
            <a:r>
              <a:rPr lang="en-US" baseline="0" dirty="0" smtClean="0"/>
              <a:t>Parents and legal guardians should also be provided a written copy of the bullying policy.  A sample letter to inform parents of the district’s policy against bullying is included in the Bullying Prevention Toolkit found on the Department’s website.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7091815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64693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smtClean="0"/>
              <a:t>Louisiana Believes</a:t>
            </a:r>
            <a:endParaRPr lang="en-US" dirty="0"/>
          </a:p>
        </p:txBody>
      </p:sp>
    </p:spTree>
    <p:extLst>
      <p:ext uri="{BB962C8B-B14F-4D97-AF65-F5344CB8AC3E}">
        <p14:creationId xmlns=""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stopbullying.gov/" TargetMode="External"/><Relationship Id="rId7" Type="http://schemas.openxmlformats.org/officeDocument/2006/relationships/hyperlink" Target="http://safesupportiveschools.ed.gov/index.php?is=9&amp;eid=436"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afesupportiveschools.ed.gov/index.php?id=9&amp;eid=16" TargetMode="External"/><Relationship Id="rId5" Type="http://schemas.openxmlformats.org/officeDocument/2006/relationships/hyperlink" Target="http://www.stopbullying.gov/blog/?p=174" TargetMode="External"/><Relationship Id="rId4" Type="http://schemas.openxmlformats.org/officeDocument/2006/relationships/hyperlink" Target="http://safesupportiveschools.ed.gov/index.php?id=148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louisianaschools.net/topics/bullying_prevention_schools.html"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mailto:Crystal.wilkinson@la.gov" TargetMode="External"/><Relationship Id="rId5" Type="http://schemas.openxmlformats.org/officeDocument/2006/relationships/hyperlink" Target="mailto:lillie.burns@la.gov" TargetMode="External"/><Relationship Id="rId4" Type="http://schemas.openxmlformats.org/officeDocument/2006/relationships/hyperlink" Target="mailto:robert.schaff@l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52400" y="1407348"/>
            <a:ext cx="8839200" cy="1200329"/>
          </a:xfrm>
          <a:prstGeom prst="rect">
            <a:avLst/>
          </a:prstGeom>
        </p:spPr>
        <p:txBody>
          <a:bodyPr wrap="square" anchor="ctr">
            <a:spAutoFit/>
          </a:bodyPr>
          <a:lstStyle/>
          <a:p>
            <a:pPr algn="ctr"/>
            <a:r>
              <a:rPr lang="en-US" sz="4200" b="1" spc="300" dirty="0" smtClean="0">
                <a:latin typeface="Steinem" pitchFamily="2" charset="0"/>
                <a:ea typeface="Steinem Unicode" pitchFamily="18" charset="2"/>
                <a:cs typeface="Steinem Unicode" pitchFamily="18" charset="2"/>
              </a:rPr>
              <a:t>Act 861 of 2012</a:t>
            </a:r>
          </a:p>
          <a:p>
            <a:pPr algn="ctr"/>
            <a:r>
              <a:rPr lang="en-US" sz="3000" b="1" spc="300" dirty="0" smtClean="0">
                <a:latin typeface="Steinem" pitchFamily="2" charset="0"/>
                <a:ea typeface="Steinem Unicode" pitchFamily="18" charset="2"/>
                <a:cs typeface="Steinem Unicode" pitchFamily="18" charset="2"/>
              </a:rPr>
              <a:t>Bullying Prevention in Louisiana’s Schools</a:t>
            </a:r>
            <a:endParaRPr lang="en-US" sz="3000" b="1" spc="300" dirty="0">
              <a:latin typeface="Steinem" pitchFamily="2" charset="0"/>
              <a:ea typeface="Steinem Unicode" pitchFamily="18" charset="2"/>
              <a:cs typeface="Steinem Unicode" pitchFamily="18" charset="2"/>
            </a:endParaRPr>
          </a:p>
        </p:txBody>
      </p:sp>
    </p:spTree>
    <p:extLst>
      <p:ext uri="{BB962C8B-B14F-4D97-AF65-F5344CB8AC3E}">
        <p14:creationId xmlns="" xmlns:p14="http://schemas.microsoft.com/office/powerpoint/2010/main" val="2643673273"/>
      </p:ext>
    </p:extLst>
  </p:cSld>
  <p:clrMapOvr>
    <a:masterClrMapping/>
  </p:clrMapOvr>
  <p:transition advTm="934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School/Principal/Designee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10</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lstStyle/>
          <a:p>
            <a:pPr algn="ctr">
              <a:buNone/>
            </a:pPr>
            <a:r>
              <a:rPr lang="en-US" u="sng" dirty="0" smtClean="0"/>
              <a:t>REPORTING</a:t>
            </a:r>
          </a:p>
          <a:p>
            <a:pPr>
              <a:buNone/>
            </a:pPr>
            <a:endParaRPr lang="en-US" sz="2600" u="sng" dirty="0" smtClean="0"/>
          </a:p>
          <a:p>
            <a:pPr marL="514350" lvl="0" indent="-514350">
              <a:buFont typeface="+mj-lt"/>
              <a:buAutoNum type="arabicPeriod"/>
            </a:pPr>
            <a:r>
              <a:rPr lang="en-US" sz="2800" spc="-30" dirty="0" smtClean="0">
                <a:cs typeface="Arial" pitchFamily="34" charset="0"/>
              </a:rPr>
              <a:t>The principal of each school must publicize the procedure of reporting a bullying incident and establish how this report will be acted upon.</a:t>
            </a:r>
          </a:p>
          <a:p>
            <a:pPr marL="514350" indent="-514350">
              <a:buFont typeface="+mj-lt"/>
              <a:buAutoNum type="arabicPeriod"/>
            </a:pPr>
            <a:endParaRPr lang="en-US" sz="2600" u="sng" dirty="0" smtClean="0"/>
          </a:p>
          <a:p>
            <a:pPr marL="514350" lvl="0" indent="-514350">
              <a:buFont typeface="+mj-lt"/>
              <a:buAutoNum type="arabicPeriod"/>
            </a:pPr>
            <a:r>
              <a:rPr lang="en-US" sz="2800" spc="-30" dirty="0" smtClean="0">
                <a:cs typeface="Arial" pitchFamily="34" charset="0"/>
              </a:rPr>
              <a:t>The principal or principal’s designee is responsible for receiving complaints alleging violations of the bullying policy.</a:t>
            </a:r>
            <a:endParaRPr lang="en-US" sz="2800" dirty="0" smtClean="0"/>
          </a:p>
          <a:p>
            <a:pPr marL="514350" indent="-514350">
              <a:buNone/>
            </a:pPr>
            <a:endParaRPr lang="en-US" sz="2600"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Report Form</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11</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6" name="Content Placeholder 5" descr="11.30.12.BullyingReportFormF.jpg"/>
          <p:cNvPicPr>
            <a:picLocks noGrp="1" noChangeAspect="1"/>
          </p:cNvPicPr>
          <p:nvPr>
            <p:ph sz="quarter" idx="10"/>
          </p:nvPr>
        </p:nvPicPr>
        <p:blipFill>
          <a:blip r:embed="rId3" cstate="print"/>
          <a:stretch>
            <a:fillRect/>
          </a:stretch>
        </p:blipFill>
        <p:spPr>
          <a:xfrm>
            <a:off x="2819400" y="1295400"/>
            <a:ext cx="5088082" cy="5181600"/>
          </a:xfrm>
        </p:spPr>
      </p:pic>
      <p:sp>
        <p:nvSpPr>
          <p:cNvPr id="8" name="TextBox 7"/>
          <p:cNvSpPr txBox="1"/>
          <p:nvPr/>
        </p:nvSpPr>
        <p:spPr>
          <a:xfrm>
            <a:off x="762000" y="1752600"/>
            <a:ext cx="1752600" cy="3293209"/>
          </a:xfrm>
          <a:prstGeom prst="rect">
            <a:avLst/>
          </a:prstGeom>
          <a:noFill/>
        </p:spPr>
        <p:txBody>
          <a:bodyPr wrap="square" rtlCol="0">
            <a:spAutoFit/>
          </a:bodyPr>
          <a:lstStyle/>
          <a:p>
            <a:pPr algn="ctr"/>
            <a:r>
              <a:rPr lang="en-US" sz="1600" dirty="0" smtClean="0"/>
              <a:t>Any individual (teacher, parent, student, parent chaperone, etc.) reporting an incident of bullying must do so on the Louisiana Department of Education’s Bullying Report Form.</a:t>
            </a:r>
            <a:endParaRPr lang="en-US" sz="1600" dirty="0"/>
          </a:p>
        </p:txBody>
      </p:sp>
    </p:spTree>
    <p:extLst>
      <p:ext uri="{BB962C8B-B14F-4D97-AF65-F5344CB8AC3E}">
        <p14:creationId xmlns="" xmlns:p14="http://schemas.microsoft.com/office/powerpoint/2010/main" val="2802857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a Reporting System</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12</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a:bodyPr>
          <a:lstStyle/>
          <a:p>
            <a:pPr>
              <a:buNone/>
            </a:pPr>
            <a:r>
              <a:rPr lang="en-US" dirty="0" smtClean="0"/>
              <a:t>Some tips for establishing a bullying reporting system:</a:t>
            </a:r>
          </a:p>
          <a:p>
            <a:pPr>
              <a:buNone/>
            </a:pPr>
            <a:endParaRPr lang="en-US" sz="1000" dirty="0" smtClean="0"/>
          </a:p>
          <a:p>
            <a:r>
              <a:rPr lang="en-US" dirty="0" smtClean="0"/>
              <a:t>Make it easy. People are more likely to report when it’s easy to do.</a:t>
            </a:r>
          </a:p>
          <a:p>
            <a:r>
              <a:rPr lang="en-US" dirty="0" smtClean="0"/>
              <a:t>Maintain reports in a way that shows emerging problems and patterns over time.</a:t>
            </a:r>
          </a:p>
          <a:p>
            <a:r>
              <a:rPr lang="en-US" dirty="0" smtClean="0"/>
              <a:t>Keep reports confidential and private. School staff and students should be encouraged to report without fear of retaliation.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School/Principal/Designee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295400"/>
            <a:ext cx="8839200" cy="5257800"/>
          </a:xfrm>
        </p:spPr>
        <p:txBody>
          <a:bodyPr>
            <a:normAutofit fontScale="85000" lnSpcReduction="20000"/>
          </a:bodyPr>
          <a:lstStyle/>
          <a:p>
            <a:pPr algn="ctr">
              <a:buNone/>
            </a:pPr>
            <a:r>
              <a:rPr lang="en-US" u="sng" dirty="0" smtClean="0"/>
              <a:t>Bullying Investigation</a:t>
            </a:r>
          </a:p>
          <a:p>
            <a:pPr>
              <a:buNone/>
            </a:pPr>
            <a:endParaRPr lang="en-US" sz="2600" u="sng" dirty="0" smtClean="0"/>
          </a:p>
          <a:p>
            <a:pPr marL="514350" lvl="0" indent="-514350">
              <a:buFont typeface="+mj-lt"/>
              <a:buAutoNum type="arabicPeriod"/>
            </a:pPr>
            <a:r>
              <a:rPr lang="en-US" sz="2800" spc="-30" dirty="0" smtClean="0">
                <a:cs typeface="Arial" pitchFamily="34" charset="0"/>
              </a:rPr>
              <a:t>The principal/designee will initiate an investigation into the bullying incident </a:t>
            </a:r>
            <a:r>
              <a:rPr lang="en-US" sz="2800" u="sng" spc="-30" dirty="0" smtClean="0">
                <a:cs typeface="Arial" pitchFamily="34" charset="0"/>
              </a:rPr>
              <a:t>no later than the next business day during which school is in session</a:t>
            </a:r>
            <a:r>
              <a:rPr lang="en-US" sz="2800" spc="-30" dirty="0" smtClean="0">
                <a:cs typeface="Arial" pitchFamily="34" charset="0"/>
              </a:rPr>
              <a:t>.</a:t>
            </a:r>
          </a:p>
          <a:p>
            <a:pPr marL="514350" lvl="0" indent="-514350">
              <a:buFont typeface="+mj-lt"/>
              <a:buAutoNum type="arabicPeriod"/>
            </a:pPr>
            <a:endParaRPr lang="en-US" sz="2800" spc="-30" dirty="0" smtClean="0">
              <a:cs typeface="Arial" pitchFamily="34" charset="0"/>
            </a:endParaRPr>
          </a:p>
          <a:p>
            <a:pPr marL="514350" lvl="0" indent="-514350">
              <a:buFont typeface="+mj-lt"/>
              <a:buAutoNum type="arabicPeriod"/>
            </a:pPr>
            <a:r>
              <a:rPr lang="en-US" sz="2800" spc="-30" dirty="0" smtClean="0">
                <a:cs typeface="Arial" pitchFamily="34" charset="0"/>
              </a:rPr>
              <a:t>Documented interviews of the reporter, victim, alleged offender, and witnesses must be conducted </a:t>
            </a:r>
            <a:r>
              <a:rPr lang="en-US" sz="2800" u="sng" spc="-30" dirty="0" smtClean="0">
                <a:cs typeface="Arial" pitchFamily="34" charset="0"/>
              </a:rPr>
              <a:t>privately, separately, and confidentially</a:t>
            </a:r>
            <a:r>
              <a:rPr lang="en-US" sz="2800" spc="-30" dirty="0" smtClean="0">
                <a:cs typeface="Arial" pitchFamily="34" charset="0"/>
              </a:rPr>
              <a:t>.</a:t>
            </a:r>
          </a:p>
          <a:p>
            <a:pPr marL="514350" lvl="0" indent="-514350">
              <a:buFont typeface="+mj-lt"/>
              <a:buAutoNum type="arabicPeriod"/>
            </a:pPr>
            <a:endParaRPr lang="en-US" sz="2800" spc="-30" dirty="0" smtClean="0">
              <a:cs typeface="Arial" pitchFamily="34" charset="0"/>
            </a:endParaRPr>
          </a:p>
          <a:p>
            <a:pPr marL="514350" lvl="0" indent="-514350">
              <a:buFont typeface="+mj-lt"/>
              <a:buAutoNum type="arabicPeriod"/>
            </a:pPr>
            <a:r>
              <a:rPr lang="en-US" sz="2800" spc="-30" dirty="0" smtClean="0">
                <a:cs typeface="Arial" pitchFamily="34" charset="0"/>
              </a:rPr>
              <a:t>The principal/designee must notify the parent/legal guardian of a student involved in a bullying incident (whether victim, alleged offender, or witness) the same day the investigation is initiated and before the student can be interviewed. The parent must have the opportunity to attend any interviews with his child conducted as a part of the investigation.</a:t>
            </a:r>
            <a:endParaRPr 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School/Principal/Designee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92500" lnSpcReduction="20000"/>
          </a:bodyPr>
          <a:lstStyle/>
          <a:p>
            <a:pPr algn="ctr">
              <a:buNone/>
            </a:pPr>
            <a:r>
              <a:rPr lang="en-US" u="sng" dirty="0" smtClean="0"/>
              <a:t>Bullying Investigation</a:t>
            </a:r>
          </a:p>
          <a:p>
            <a:pPr algn="ctr">
              <a:buNone/>
            </a:pPr>
            <a:endParaRPr lang="en-US" sz="2800" dirty="0" smtClean="0"/>
          </a:p>
          <a:p>
            <a:pPr marL="514350" lvl="0" indent="-514350">
              <a:buFont typeface="+mj-lt"/>
              <a:buAutoNum type="arabicPeriod" startAt="4"/>
            </a:pPr>
            <a:r>
              <a:rPr lang="en-US" sz="2800" spc="-30" dirty="0" smtClean="0">
                <a:cs typeface="Arial" pitchFamily="34" charset="0"/>
              </a:rPr>
              <a:t>The principal/designee will follow the procedures for investigating bullying by gathering information via the LDOE Bullying Investigation Form.</a:t>
            </a:r>
          </a:p>
          <a:p>
            <a:pPr marL="514350" lvl="0" indent="-514350">
              <a:buFont typeface="+mj-lt"/>
              <a:buAutoNum type="arabicPeriod" startAt="4"/>
            </a:pPr>
            <a:endParaRPr lang="en-US" sz="2800" spc="-30" dirty="0" smtClean="0">
              <a:cs typeface="Arial" pitchFamily="34" charset="0"/>
            </a:endParaRPr>
          </a:p>
          <a:p>
            <a:pPr marL="514350" indent="-514350">
              <a:buFont typeface="+mj-lt"/>
              <a:buAutoNum type="arabicPeriod" startAt="4"/>
            </a:pPr>
            <a:r>
              <a:rPr lang="en-US" sz="2800" u="sng" spc="-30" dirty="0" smtClean="0">
                <a:cs typeface="Arial" pitchFamily="34" charset="0"/>
              </a:rPr>
              <a:t>The investigation of a bullying report must be complete no later than 10 school days after the date the written report is received.</a:t>
            </a:r>
            <a:r>
              <a:rPr lang="en-US" sz="2800" spc="-30" dirty="0" smtClean="0">
                <a:cs typeface="Arial" pitchFamily="34" charset="0"/>
              </a:rPr>
              <a:t> If not complete, the student, parent, teacher, or school employee may report the incident to the school board.</a:t>
            </a:r>
            <a:endParaRPr lang="en-US" sz="2800" u="sng" spc="-30" dirty="0" smtClean="0">
              <a:cs typeface="Arial" pitchFamily="34" charset="0"/>
            </a:endParaRPr>
          </a:p>
          <a:p>
            <a:pPr marL="514350" indent="-514350">
              <a:buFont typeface="+mj-lt"/>
              <a:buAutoNum type="arabicPeriod" startAt="4"/>
            </a:pPr>
            <a:endParaRPr lang="en-US" sz="2800" u="sng" spc="-30" dirty="0" smtClean="0">
              <a:cs typeface="Arial" pitchFamily="34" charset="0"/>
            </a:endParaRPr>
          </a:p>
          <a:p>
            <a:pPr marL="514350" indent="-514350">
              <a:buFont typeface="+mj-lt"/>
              <a:buAutoNum type="arabicPeriod" startAt="4"/>
            </a:pPr>
            <a:r>
              <a:rPr lang="en-US" sz="2800" spc="-30" dirty="0" smtClean="0">
                <a:cs typeface="Arial" pitchFamily="34" charset="0"/>
              </a:rPr>
              <a:t>The principal/designee will make a determination whether the act of bullying falls within the scope of the LEA and will take appropriate action as determined by the investigation.</a:t>
            </a:r>
          </a:p>
          <a:p>
            <a:pPr marL="514350" indent="-514350">
              <a:buFont typeface="+mj-lt"/>
              <a:buAutoNum type="arabicPeriod" startAt="4"/>
            </a:pPr>
            <a:endParaRPr lang="en-US" sz="2600"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Investigation Form</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15</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6" name="Content Placeholder 5" descr="9.27.12.BullyingInvestigationFormF_Page_1.jpg"/>
          <p:cNvPicPr>
            <a:picLocks noGrp="1" noChangeAspect="1"/>
          </p:cNvPicPr>
          <p:nvPr>
            <p:ph sz="quarter" idx="10"/>
          </p:nvPr>
        </p:nvPicPr>
        <p:blipFill>
          <a:blip r:embed="rId3" cstate="print"/>
          <a:stretch>
            <a:fillRect/>
          </a:stretch>
        </p:blipFill>
        <p:spPr>
          <a:xfrm>
            <a:off x="304800" y="1295400"/>
            <a:ext cx="3945082" cy="4953000"/>
          </a:xfrm>
        </p:spPr>
      </p:pic>
      <p:pic>
        <p:nvPicPr>
          <p:cNvPr id="7" name="Picture 6" descr="9.27.12.BullyingInvestigationFormF_Page_3.jpg"/>
          <p:cNvPicPr>
            <a:picLocks noChangeAspect="1"/>
          </p:cNvPicPr>
          <p:nvPr/>
        </p:nvPicPr>
        <p:blipFill>
          <a:blip r:embed="rId4" cstate="print"/>
          <a:stretch>
            <a:fillRect/>
          </a:stretch>
        </p:blipFill>
        <p:spPr>
          <a:xfrm>
            <a:off x="4419600" y="1371600"/>
            <a:ext cx="4326082" cy="4876800"/>
          </a:xfrm>
          <a:prstGeom prst="rect">
            <a:avLst/>
          </a:prstGeom>
        </p:spPr>
      </p:pic>
      <p:sp>
        <p:nvSpPr>
          <p:cNvPr id="8" name="TextBox 7"/>
          <p:cNvSpPr txBox="1"/>
          <p:nvPr/>
        </p:nvSpPr>
        <p:spPr>
          <a:xfrm>
            <a:off x="6400800" y="6248400"/>
            <a:ext cx="1066800" cy="307777"/>
          </a:xfrm>
          <a:prstGeom prst="rect">
            <a:avLst/>
          </a:prstGeom>
          <a:noFill/>
        </p:spPr>
        <p:txBody>
          <a:bodyPr wrap="square" rtlCol="0">
            <a:spAutoFit/>
          </a:bodyPr>
          <a:lstStyle/>
          <a:p>
            <a:r>
              <a:rPr lang="en-US" sz="1400" dirty="0" smtClean="0"/>
              <a:t>Page 3</a:t>
            </a:r>
            <a:endParaRPr lang="en-US" sz="1400" dirty="0"/>
          </a:p>
        </p:txBody>
      </p:sp>
    </p:spTree>
    <p:extLst>
      <p:ext uri="{BB962C8B-B14F-4D97-AF65-F5344CB8AC3E}">
        <p14:creationId xmlns="" xmlns:p14="http://schemas.microsoft.com/office/powerpoint/2010/main" val="3110525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School/Principal/Designee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16</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85000" lnSpcReduction="20000"/>
          </a:bodyPr>
          <a:lstStyle/>
          <a:p>
            <a:pPr algn="ctr">
              <a:buNone/>
            </a:pPr>
            <a:r>
              <a:rPr lang="en-US" u="sng" dirty="0" smtClean="0"/>
              <a:t>Findings of Bullying Investigation</a:t>
            </a:r>
          </a:p>
          <a:p>
            <a:pPr>
              <a:buNone/>
            </a:pPr>
            <a:endParaRPr lang="en-US" sz="2600" u="sng" dirty="0" smtClean="0"/>
          </a:p>
          <a:p>
            <a:pPr marL="514350" lvl="0" indent="-514350">
              <a:buFont typeface="+mj-lt"/>
              <a:buAutoNum type="arabicPeriod"/>
            </a:pPr>
            <a:r>
              <a:rPr lang="en-US" sz="2800" spc="-30" dirty="0" smtClean="0">
                <a:cs typeface="Arial" pitchFamily="34" charset="0"/>
              </a:rPr>
              <a:t>The principal/designee will compose a written document containing the findings of the investigation and the decision by the school</a:t>
            </a:r>
          </a:p>
          <a:p>
            <a:pPr marL="514350" lvl="0" indent="-514350">
              <a:buFont typeface="+mj-lt"/>
              <a:buAutoNum type="arabicPeriod"/>
            </a:pPr>
            <a:endParaRPr lang="en-US" sz="2800" spc="-30" dirty="0" smtClean="0">
              <a:cs typeface="Arial" pitchFamily="34" charset="0"/>
            </a:endParaRPr>
          </a:p>
          <a:p>
            <a:pPr marL="514350" lvl="0" indent="-514350">
              <a:buFont typeface="+mj-lt"/>
              <a:buAutoNum type="arabicPeriod"/>
            </a:pPr>
            <a:r>
              <a:rPr lang="en-US" sz="2800" spc="-30" dirty="0" smtClean="0">
                <a:cs typeface="Arial" pitchFamily="34" charset="0"/>
              </a:rPr>
              <a:t>The principal/designee will promptly notify the complainant of the findings of the investigation and that remedial action has been taken, is such release of information does not violate the law.</a:t>
            </a:r>
          </a:p>
          <a:p>
            <a:pPr marL="514350" lvl="0" indent="-514350">
              <a:buFont typeface="+mj-lt"/>
              <a:buAutoNum type="arabicPeriod"/>
            </a:pPr>
            <a:endParaRPr lang="en-US" sz="2800" spc="-30" dirty="0" smtClean="0">
              <a:cs typeface="Arial" pitchFamily="34" charset="0"/>
            </a:endParaRPr>
          </a:p>
          <a:p>
            <a:pPr marL="514350" lvl="0" indent="-514350">
              <a:buFont typeface="+mj-lt"/>
              <a:buAutoNum type="arabicPeriod"/>
            </a:pPr>
            <a:r>
              <a:rPr lang="en-US" sz="2800" spc="-30" dirty="0" smtClean="0">
                <a:cs typeface="Arial" pitchFamily="34" charset="0"/>
              </a:rPr>
              <a:t>The document outlining the findings of the investigation will be placed in the record of both students.</a:t>
            </a:r>
          </a:p>
          <a:p>
            <a:pPr marL="514350" lvl="0" indent="-514350">
              <a:buFont typeface="+mj-lt"/>
              <a:buAutoNum type="arabicPeriod"/>
            </a:pPr>
            <a:endParaRPr lang="en-US" sz="2800" spc="-30" dirty="0" smtClean="0">
              <a:cs typeface="Arial" pitchFamily="34" charset="0"/>
            </a:endParaRPr>
          </a:p>
          <a:p>
            <a:pPr marL="514350" lvl="0" indent="-514350">
              <a:buFont typeface="+mj-lt"/>
              <a:buAutoNum type="arabicPeriod"/>
            </a:pPr>
            <a:r>
              <a:rPr lang="en-US" sz="2800" spc="-30" dirty="0" smtClean="0">
                <a:cs typeface="Arial" pitchFamily="34" charset="0"/>
              </a:rPr>
              <a:t>All complaints and investigative documents must be kept for three years.</a:t>
            </a:r>
            <a:endParaRPr lang="en-US"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Principal/Designee Responsibilities Flowchart</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17</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7" name="TextBox 6"/>
          <p:cNvSpPr txBox="1"/>
          <p:nvPr/>
        </p:nvSpPr>
        <p:spPr>
          <a:xfrm>
            <a:off x="533400" y="2133600"/>
            <a:ext cx="2743200" cy="2893100"/>
          </a:xfrm>
          <a:prstGeom prst="rect">
            <a:avLst/>
          </a:prstGeom>
          <a:noFill/>
        </p:spPr>
        <p:txBody>
          <a:bodyPr wrap="square" rtlCol="0">
            <a:spAutoFit/>
          </a:bodyPr>
          <a:lstStyle/>
          <a:p>
            <a:pPr algn="ctr"/>
            <a:r>
              <a:rPr lang="en-US" sz="1400" b="1" dirty="0" smtClean="0">
                <a:latin typeface="+mn-lt"/>
              </a:rPr>
              <a:t>Principal/Designee Responsibilities Flowchart</a:t>
            </a:r>
          </a:p>
          <a:p>
            <a:pPr algn="ctr"/>
            <a:r>
              <a:rPr lang="en-US" sz="1400" dirty="0" smtClean="0">
                <a:latin typeface="+mn-lt"/>
              </a:rPr>
              <a:t>Disposition at the School Level</a:t>
            </a:r>
          </a:p>
          <a:p>
            <a:pPr algn="ctr"/>
            <a:endParaRPr lang="en-US" sz="1400" dirty="0" smtClean="0">
              <a:latin typeface="+mn-lt"/>
            </a:endParaRPr>
          </a:p>
          <a:p>
            <a:pPr algn="ctr"/>
            <a:r>
              <a:rPr lang="en-US" sz="1400" dirty="0" smtClean="0">
                <a:latin typeface="+mn-lt"/>
              </a:rPr>
              <a:t>This chart may be used by a principal or his/her designee to meet the procedural requirements of Act 861. It is recommended that this chart be used as a “cheat sheet” to uphold the timeliness and integrity of the investigation into an act of bullying.  This chart is available on the LDOE website.</a:t>
            </a:r>
            <a:endParaRPr lang="en-US" sz="1400" dirty="0">
              <a:latin typeface="+mn-lt"/>
            </a:endParaRPr>
          </a:p>
        </p:txBody>
      </p:sp>
      <p:pic>
        <p:nvPicPr>
          <p:cNvPr id="9" name="Content Placeholder 8" descr="10.25.12.BullyingFlowchart.jpg"/>
          <p:cNvPicPr>
            <a:picLocks noGrp="1" noChangeAspect="1"/>
          </p:cNvPicPr>
          <p:nvPr>
            <p:ph sz="quarter" idx="10"/>
          </p:nvPr>
        </p:nvPicPr>
        <p:blipFill>
          <a:blip r:embed="rId3" cstate="print"/>
          <a:stretch>
            <a:fillRect/>
          </a:stretch>
        </p:blipFill>
        <p:spPr>
          <a:xfrm>
            <a:off x="4038600" y="1295400"/>
            <a:ext cx="3945082" cy="51054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Rights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18</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85000" lnSpcReduction="20000"/>
          </a:bodyPr>
          <a:lstStyle/>
          <a:p>
            <a:pPr algn="ctr">
              <a:buNone/>
            </a:pPr>
            <a:r>
              <a:rPr lang="en-US" u="sng" dirty="0" smtClean="0"/>
              <a:t>Notification</a:t>
            </a:r>
          </a:p>
          <a:p>
            <a:pPr>
              <a:buNone/>
            </a:pPr>
            <a:endParaRPr lang="en-US" sz="2600" u="sng" dirty="0" smtClean="0"/>
          </a:p>
          <a:p>
            <a:pPr marL="514350" lvl="0" indent="-514350">
              <a:buFont typeface="+mj-lt"/>
              <a:buAutoNum type="arabicPeriod"/>
            </a:pPr>
            <a:r>
              <a:rPr lang="en-US" sz="2800" spc="-30" dirty="0" smtClean="0">
                <a:cs typeface="Arial" pitchFamily="34" charset="0"/>
              </a:rPr>
              <a:t>Parents/legal guardians must receive a written copy of the school’s policy prohibiting bullying.</a:t>
            </a:r>
          </a:p>
          <a:p>
            <a:pPr marL="514350" lvl="0" indent="-514350">
              <a:buFont typeface="+mj-lt"/>
              <a:buAutoNum type="arabicPeriod"/>
            </a:pPr>
            <a:r>
              <a:rPr lang="en-US" sz="2800" spc="-30" dirty="0">
                <a:cs typeface="Arial" pitchFamily="34" charset="0"/>
              </a:rPr>
              <a:t>T</a:t>
            </a:r>
            <a:r>
              <a:rPr lang="en-US" sz="2800" spc="-30" dirty="0" smtClean="0">
                <a:cs typeface="Arial" pitchFamily="34" charset="0"/>
              </a:rPr>
              <a:t>he parent/legal guardian of the victim and alleged offender must be informed when the school receives a report of bullying involving their child.</a:t>
            </a:r>
          </a:p>
          <a:p>
            <a:pPr marL="514350" indent="-514350">
              <a:buFont typeface="+mj-lt"/>
              <a:buAutoNum type="arabicPeriod"/>
            </a:pPr>
            <a:r>
              <a:rPr lang="en-US" sz="2800" spc="-30" dirty="0">
                <a:cs typeface="Arial" pitchFamily="34" charset="0"/>
              </a:rPr>
              <a:t>Any parent/legal </a:t>
            </a:r>
            <a:r>
              <a:rPr lang="en-US" sz="2800" spc="-30" dirty="0" smtClean="0">
                <a:cs typeface="Arial" pitchFamily="34" charset="0"/>
              </a:rPr>
              <a:t>guardian whose child was involved in an incident of bullying should </a:t>
            </a:r>
            <a:r>
              <a:rPr lang="en-US" sz="2800" spc="-30" dirty="0">
                <a:cs typeface="Arial" pitchFamily="34" charset="0"/>
              </a:rPr>
              <a:t>have the opportunity to attend any interviews with their child conducted as a part of the </a:t>
            </a:r>
            <a:r>
              <a:rPr lang="en-US" sz="2800" spc="-30" dirty="0" smtClean="0">
                <a:cs typeface="Arial" pitchFamily="34" charset="0"/>
              </a:rPr>
              <a:t>investigation.</a:t>
            </a:r>
            <a:endParaRPr lang="en-US" sz="2800" spc="-30" dirty="0">
              <a:cs typeface="Arial" pitchFamily="34" charset="0"/>
            </a:endParaRPr>
          </a:p>
          <a:p>
            <a:pPr marL="514350" indent="-514350">
              <a:buFont typeface="+mj-lt"/>
              <a:buAutoNum type="arabicPeriod"/>
            </a:pPr>
            <a:r>
              <a:rPr lang="en-US" sz="2800" spc="-30" dirty="0">
                <a:cs typeface="Arial" pitchFamily="34" charset="0"/>
              </a:rPr>
              <a:t>Any parent/legal guardian </a:t>
            </a:r>
            <a:r>
              <a:rPr lang="en-US" sz="2800" spc="-30" dirty="0" smtClean="0">
                <a:cs typeface="Arial" pitchFamily="34" charset="0"/>
              </a:rPr>
              <a:t>must </a:t>
            </a:r>
            <a:r>
              <a:rPr lang="en-US" sz="2800" spc="-30" dirty="0">
                <a:cs typeface="Arial" pitchFamily="34" charset="0"/>
              </a:rPr>
              <a:t>be informed of the outcome of the </a:t>
            </a:r>
            <a:r>
              <a:rPr lang="en-US" sz="2800" spc="-30" dirty="0" smtClean="0">
                <a:cs typeface="Arial" pitchFamily="34" charset="0"/>
              </a:rPr>
              <a:t>investigation.</a:t>
            </a:r>
          </a:p>
          <a:p>
            <a:pPr marL="514350" lvl="0" indent="-514350">
              <a:buNone/>
            </a:pPr>
            <a:endParaRPr lang="en-US" sz="2800" spc="-30" dirty="0" smtClean="0">
              <a:cs typeface="Arial" pitchFamily="34" charset="0"/>
            </a:endParaRPr>
          </a:p>
          <a:p>
            <a:pPr marL="514350" indent="-514350" algn="ctr">
              <a:buNone/>
            </a:pPr>
            <a:r>
              <a:rPr lang="en-US" sz="1700" b="1" spc="-30" dirty="0" smtClean="0">
                <a:cs typeface="Arial" pitchFamily="34" charset="0"/>
              </a:rPr>
              <a:t>***Notification must be consistent with the student privacy rights under the applicable provisions of the Family Educational Rights and Privacy Act of 1974 (FERPA)</a:t>
            </a:r>
          </a:p>
          <a:p>
            <a:pPr marL="514350" lvl="0" indent="-514350">
              <a:buNone/>
            </a:pPr>
            <a:endParaRPr lang="en-US" sz="2800" spc="-30" dirty="0" smtClean="0">
              <a:cs typeface="Arial" pitchFamily="34" charset="0"/>
            </a:endParaRPr>
          </a:p>
          <a:p>
            <a:pPr marL="514350" indent="-514350">
              <a:buNone/>
            </a:pPr>
            <a:endParaRPr lang="en-US" sz="2600"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Rights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19</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77500" lnSpcReduction="20000"/>
          </a:bodyPr>
          <a:lstStyle/>
          <a:p>
            <a:pPr algn="ctr">
              <a:buNone/>
            </a:pPr>
            <a:r>
              <a:rPr lang="en-US" u="sng" dirty="0" smtClean="0"/>
              <a:t>Appeal/Parental Relief</a:t>
            </a:r>
          </a:p>
          <a:p>
            <a:pPr>
              <a:buNone/>
            </a:pPr>
            <a:endParaRPr lang="en-US" sz="2600" u="sng" dirty="0" smtClean="0"/>
          </a:p>
          <a:p>
            <a:pPr marL="514350" lvl="0" indent="-514350">
              <a:buFont typeface="+mj-lt"/>
              <a:buAutoNum type="arabicPeriod"/>
            </a:pPr>
            <a:r>
              <a:rPr lang="en-US" sz="2800" spc="-30" dirty="0" smtClean="0">
                <a:cs typeface="Arial" pitchFamily="34" charset="0"/>
              </a:rPr>
              <a:t>The parents/legal guardians of a bullied student may request a transfer to another school if a parent, legal guardian, teacher, or other school official has made four or more reports of separate instances of bullying and no investigation has occurred.</a:t>
            </a:r>
          </a:p>
          <a:p>
            <a:pPr marL="514350" lvl="0" indent="-514350">
              <a:buFont typeface="+mj-lt"/>
              <a:buAutoNum type="arabicPeriod"/>
            </a:pPr>
            <a:endParaRPr lang="en-US" sz="2800" spc="-30" dirty="0" smtClean="0">
              <a:cs typeface="Arial" pitchFamily="34" charset="0"/>
            </a:endParaRPr>
          </a:p>
          <a:p>
            <a:pPr marL="514350" lvl="0" indent="-514350">
              <a:buFont typeface="+mj-lt"/>
              <a:buAutoNum type="arabicPeriod"/>
            </a:pPr>
            <a:r>
              <a:rPr lang="en-US" sz="2800" spc="-30" dirty="0" smtClean="0">
                <a:cs typeface="Arial" pitchFamily="34" charset="0"/>
              </a:rPr>
              <a:t>The LEA must make a space available for the student at another public school under its jurisdiction within ten days of the transfer request.</a:t>
            </a:r>
          </a:p>
          <a:p>
            <a:pPr marL="514350" lvl="0" indent="-514350">
              <a:buFont typeface="+mj-lt"/>
              <a:buAutoNum type="arabicPeriod"/>
            </a:pPr>
            <a:endParaRPr lang="en-US" sz="2800" spc="-30" dirty="0" smtClean="0">
              <a:cs typeface="Arial" pitchFamily="34" charset="0"/>
            </a:endParaRPr>
          </a:p>
          <a:p>
            <a:pPr marL="514350" lvl="0" indent="-514350">
              <a:buFont typeface="+mj-lt"/>
              <a:buAutoNum type="arabicPeriod"/>
            </a:pPr>
            <a:r>
              <a:rPr lang="en-US" sz="2800" spc="-30" dirty="0" smtClean="0">
                <a:cs typeface="Arial" pitchFamily="34" charset="0"/>
              </a:rPr>
              <a:t>If no other school that serves the bullied student’s grade is available, within fifteen days of the transfer request, the superintendent or head of the LEA must facilitate the student’s enrollment in a statewide virtual school or offer  placement in a full-time virtual program or virtual school.</a:t>
            </a:r>
            <a:endParaRPr 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Act 861 of 2012</a:t>
            </a:r>
            <a:endParaRPr lang="en-US" dirty="0"/>
          </a:p>
        </p:txBody>
      </p:sp>
      <p:sp>
        <p:nvSpPr>
          <p:cNvPr id="12" name="Content Placeholder 11"/>
          <p:cNvSpPr>
            <a:spLocks noGrp="1"/>
          </p:cNvSpPr>
          <p:nvPr>
            <p:ph sz="quarter" idx="10"/>
          </p:nvPr>
        </p:nvSpPr>
        <p:spPr/>
        <p:txBody>
          <a:bodyPr>
            <a:normAutofit fontScale="92500" lnSpcReduction="20000"/>
          </a:bodyPr>
          <a:lstStyle/>
          <a:p>
            <a:pPr>
              <a:buNone/>
            </a:pPr>
            <a:r>
              <a:rPr lang="en-US" sz="2600" dirty="0" smtClean="0"/>
              <a:t>Purpose</a:t>
            </a:r>
          </a:p>
          <a:p>
            <a:pPr>
              <a:buNone/>
            </a:pPr>
            <a:endParaRPr lang="en-US" sz="1900" dirty="0" smtClean="0"/>
          </a:p>
          <a:p>
            <a:pPr marL="0" indent="0">
              <a:buNone/>
            </a:pPr>
            <a:r>
              <a:rPr lang="en-US" sz="2400" dirty="0" smtClean="0"/>
              <a:t>The </a:t>
            </a:r>
            <a:r>
              <a:rPr lang="en-US" sz="2400" dirty="0"/>
              <a:t>purpose of </a:t>
            </a:r>
            <a:r>
              <a:rPr lang="en-US" sz="2400" dirty="0" smtClean="0"/>
              <a:t>Act 861 is </a:t>
            </a:r>
            <a:r>
              <a:rPr lang="en-US" sz="2400" dirty="0"/>
              <a:t>to ensure that all school districts have </a:t>
            </a:r>
            <a:r>
              <a:rPr lang="en-US" sz="2400" dirty="0" smtClean="0"/>
              <a:t>and maintain </a:t>
            </a:r>
            <a:r>
              <a:rPr lang="en-US" sz="2400" dirty="0"/>
              <a:t>a uniform policy to provide equal protection, for all Louisiana public </a:t>
            </a:r>
            <a:r>
              <a:rPr lang="en-US" sz="2400" dirty="0" smtClean="0"/>
              <a:t>school </a:t>
            </a:r>
            <a:r>
              <a:rPr lang="en-US" sz="2400" dirty="0"/>
              <a:t>students, against </a:t>
            </a:r>
            <a:r>
              <a:rPr lang="en-US" sz="2400" dirty="0" smtClean="0"/>
              <a:t>bullying.  This </a:t>
            </a:r>
            <a:r>
              <a:rPr lang="en-US" sz="2400" dirty="0"/>
              <a:t>Act </a:t>
            </a:r>
            <a:r>
              <a:rPr lang="en-US" sz="2400" dirty="0" smtClean="0"/>
              <a:t>is known as </a:t>
            </a:r>
            <a:r>
              <a:rPr lang="en-US" sz="2400" dirty="0"/>
              <a:t>the "</a:t>
            </a:r>
            <a:r>
              <a:rPr lang="en-US" sz="2400" dirty="0" err="1"/>
              <a:t>Tesa</a:t>
            </a:r>
            <a:r>
              <a:rPr lang="en-US" sz="2400" dirty="0"/>
              <a:t> </a:t>
            </a:r>
            <a:r>
              <a:rPr lang="en-US" sz="2400" dirty="0" err="1"/>
              <a:t>Middlebrook</a:t>
            </a:r>
            <a:r>
              <a:rPr lang="en-US" sz="2400" dirty="0"/>
              <a:t> Anti-Bullying Act</a:t>
            </a:r>
            <a:r>
              <a:rPr lang="en-US" sz="2400" dirty="0" smtClean="0"/>
              <a:t>.“</a:t>
            </a:r>
          </a:p>
          <a:p>
            <a:pPr marL="0" indent="0">
              <a:buNone/>
            </a:pPr>
            <a:endParaRPr lang="en-US" sz="2400" spc="-30" dirty="0" smtClean="0">
              <a:cs typeface="Arial" pitchFamily="34" charset="0"/>
            </a:endParaRPr>
          </a:p>
          <a:p>
            <a:pPr marL="0" indent="0">
              <a:buNone/>
            </a:pPr>
            <a:r>
              <a:rPr lang="en-US" sz="2400" spc="-30" dirty="0" smtClean="0">
                <a:cs typeface="Arial" pitchFamily="34" charset="0"/>
              </a:rPr>
              <a:t>Summary</a:t>
            </a:r>
            <a:endParaRPr lang="en-US" sz="2400" spc="-30" dirty="0">
              <a:cs typeface="Arial" pitchFamily="34" charset="0"/>
            </a:endParaRPr>
          </a:p>
          <a:p>
            <a:pPr marL="0" indent="0">
              <a:buNone/>
            </a:pPr>
            <a:r>
              <a:rPr lang="en-US" sz="2400" spc="-30" dirty="0" smtClean="0">
                <a:cs typeface="Arial" pitchFamily="34" charset="0"/>
              </a:rPr>
              <a:t>Act 861 of the 2012 Regular Legislative Session required the LDOE, in collaboration with BESE, to develop procedures and regulations with regard to the proper reporting and investigating of an incident of bullying.  These procedures include but are not limited to adoption of BESE-approved forms for reporting and investigating incidences of alleged bullying, proper parental notification, and mandatory orientation provided to faculty/staff/ students/parents.  It also provides parents/legal guardians the right to appeal when a timely and effective investigation has not been conducted.</a:t>
            </a:r>
            <a:endParaRPr lang="en-US" sz="2400" dirty="0"/>
          </a:p>
        </p:txBody>
      </p:sp>
      <p:sp>
        <p:nvSpPr>
          <p:cNvPr id="13" name="Footer Placeholder 12"/>
          <p:cNvSpPr>
            <a:spLocks noGrp="1"/>
          </p:cNvSpPr>
          <p:nvPr>
            <p:ph type="ftr" sz="quarter" idx="3"/>
          </p:nvPr>
        </p:nvSpPr>
        <p:spPr/>
        <p:txBody>
          <a:bodyPr/>
          <a:lstStyle/>
          <a:p>
            <a:r>
              <a:rPr lang="en-US"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2</a:t>
            </a:fld>
            <a:endParaRPr lang="en-US" dirty="0"/>
          </a:p>
        </p:txBody>
      </p:sp>
    </p:spTree>
    <p:extLst>
      <p:ext uri="{BB962C8B-B14F-4D97-AF65-F5344CB8AC3E}">
        <p14:creationId xmlns="" xmlns:p14="http://schemas.microsoft.com/office/powerpoint/2010/main" val="1073558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Rights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20</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77500" lnSpcReduction="20000"/>
          </a:bodyPr>
          <a:lstStyle/>
          <a:p>
            <a:pPr algn="ctr">
              <a:buNone/>
            </a:pPr>
            <a:r>
              <a:rPr lang="en-US" u="sng" dirty="0" smtClean="0"/>
              <a:t>Appeal/Parental Relief</a:t>
            </a:r>
          </a:p>
          <a:p>
            <a:pPr>
              <a:buNone/>
            </a:pPr>
            <a:endParaRPr lang="en-US" sz="2600" dirty="0" smtClean="0"/>
          </a:p>
          <a:p>
            <a:pPr marL="514350" lvl="0" indent="-514350">
              <a:buFont typeface="+mj-lt"/>
              <a:buAutoNum type="arabicPeriod" startAt="4"/>
            </a:pPr>
            <a:r>
              <a:rPr lang="en-US" sz="2800" spc="-30" dirty="0" smtClean="0">
                <a:cs typeface="Arial" pitchFamily="34" charset="0"/>
              </a:rPr>
              <a:t>The LEA may enter into a memorandum of understanding with another LEA to secure placement and transfer for the bullied student.</a:t>
            </a:r>
          </a:p>
          <a:p>
            <a:pPr marL="514350" lvl="0" indent="-514350">
              <a:buFont typeface="+mj-lt"/>
              <a:buAutoNum type="arabicPeriod" startAt="4"/>
            </a:pPr>
            <a:endParaRPr lang="en-US" sz="2800" spc="-30" dirty="0" smtClean="0">
              <a:cs typeface="Arial" pitchFamily="34" charset="0"/>
            </a:endParaRPr>
          </a:p>
          <a:p>
            <a:pPr marL="514350" lvl="0" indent="-514350">
              <a:buFont typeface="+mj-lt"/>
              <a:buAutoNum type="arabicPeriod" startAt="4"/>
            </a:pPr>
            <a:r>
              <a:rPr lang="en-US" sz="2800" spc="-30" dirty="0" smtClean="0">
                <a:cs typeface="Arial" pitchFamily="34" charset="0"/>
              </a:rPr>
              <a:t>If none of the aforementioned options are made available within 30 days of the transfer request, the parent/legal guardian may request a hearing with the school’s governing authority.</a:t>
            </a:r>
          </a:p>
          <a:p>
            <a:pPr marL="514350" lvl="0" indent="-514350">
              <a:buFont typeface="+mj-lt"/>
              <a:buAutoNum type="arabicPeriod" startAt="4"/>
            </a:pPr>
            <a:endParaRPr lang="en-US" sz="2800" spc="-30" dirty="0" smtClean="0">
              <a:cs typeface="Arial" pitchFamily="34" charset="0"/>
            </a:endParaRPr>
          </a:p>
          <a:p>
            <a:pPr marL="514350" lvl="0" indent="-514350">
              <a:buFont typeface="+mj-lt"/>
              <a:buAutoNum type="arabicPeriod" startAt="4"/>
            </a:pPr>
            <a:r>
              <a:rPr lang="en-US" sz="2800" spc="-30" dirty="0" smtClean="0">
                <a:cs typeface="Arial" pitchFamily="34" charset="0"/>
              </a:rPr>
              <a:t>The parents/legal guardians  may request at the end of the school year that the student be transferred back to the school in which the student was enrolled when at least three of the bullying reports were made.</a:t>
            </a:r>
          </a:p>
          <a:p>
            <a:pPr marL="514350" lvl="0" indent="-514350">
              <a:buFont typeface="+mj-lt"/>
              <a:buAutoNum type="arabicPeriod" startAt="4"/>
            </a:pPr>
            <a:endParaRPr lang="en-US" sz="2800" spc="-30" dirty="0" smtClean="0">
              <a:cs typeface="Arial" pitchFamily="34" charset="0"/>
            </a:endParaRPr>
          </a:p>
          <a:p>
            <a:pPr marL="514350" lvl="0" indent="-514350">
              <a:buFont typeface="+mj-lt"/>
              <a:buAutoNum type="arabicPeriod" startAt="4"/>
            </a:pPr>
            <a:r>
              <a:rPr lang="en-US" sz="2800" spc="-30" dirty="0" smtClean="0">
                <a:cs typeface="Arial" pitchFamily="34" charset="0"/>
              </a:rPr>
              <a:t>The LEA must make space available for the student at the school where the student was originally enrolled.  No other school will qualify for such a transfer.</a:t>
            </a:r>
            <a:endParaRPr lang="en-US" sz="2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Parent/Legal Guardian Rights &amp; Responsibilities Flowchart</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21</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6" name="Content Placeholder 5" descr="11 7 12 BullyingFlowchart(Parent).jpg"/>
          <p:cNvPicPr>
            <a:picLocks noGrp="1" noChangeAspect="1"/>
          </p:cNvPicPr>
          <p:nvPr>
            <p:ph sz="quarter" idx="10"/>
          </p:nvPr>
        </p:nvPicPr>
        <p:blipFill>
          <a:blip r:embed="rId3" cstate="print"/>
          <a:stretch>
            <a:fillRect/>
          </a:stretch>
        </p:blipFill>
        <p:spPr>
          <a:xfrm>
            <a:off x="3886200" y="1371600"/>
            <a:ext cx="3945082" cy="5105400"/>
          </a:xfrm>
        </p:spPr>
      </p:pic>
      <p:sp>
        <p:nvSpPr>
          <p:cNvPr id="7" name="TextBox 6"/>
          <p:cNvSpPr txBox="1"/>
          <p:nvPr/>
        </p:nvSpPr>
        <p:spPr>
          <a:xfrm>
            <a:off x="533400" y="2133600"/>
            <a:ext cx="2743200" cy="1815882"/>
          </a:xfrm>
          <a:prstGeom prst="rect">
            <a:avLst/>
          </a:prstGeom>
          <a:noFill/>
        </p:spPr>
        <p:txBody>
          <a:bodyPr wrap="square" rtlCol="0">
            <a:spAutoFit/>
          </a:bodyPr>
          <a:lstStyle/>
          <a:p>
            <a:pPr algn="ctr"/>
            <a:r>
              <a:rPr lang="en-US" sz="1400" b="1" dirty="0" smtClean="0">
                <a:latin typeface="+mn-lt"/>
              </a:rPr>
              <a:t>Parent/Legal Guardian Rights &amp; Responsibilities Flowchart</a:t>
            </a:r>
            <a:endParaRPr lang="en-US" sz="1400" dirty="0" smtClean="0">
              <a:latin typeface="+mn-lt"/>
            </a:endParaRPr>
          </a:p>
          <a:p>
            <a:pPr algn="ctr"/>
            <a:endParaRPr lang="en-US" sz="1400" dirty="0" smtClean="0">
              <a:latin typeface="+mn-lt"/>
            </a:endParaRPr>
          </a:p>
          <a:p>
            <a:pPr algn="ctr"/>
            <a:r>
              <a:rPr lang="en-US" sz="1400" dirty="0" smtClean="0">
                <a:latin typeface="+mn-lt"/>
              </a:rPr>
              <a:t>This </a:t>
            </a:r>
            <a:r>
              <a:rPr lang="en-US" sz="1400" dirty="0" smtClean="0"/>
              <a:t>chart</a:t>
            </a:r>
            <a:r>
              <a:rPr lang="en-US" sz="1400" dirty="0" smtClean="0">
                <a:latin typeface="+mn-lt"/>
              </a:rPr>
              <a:t> may be used by a parent or legal guardian to understand his/her rights and responsibilities as it pertains to Act 861. This chart is available on the LDOE website.</a:t>
            </a:r>
            <a:endParaRPr lang="en-US" sz="1400" dirty="0">
              <a:latin typeface="+mn-lt"/>
            </a:endParaRPr>
          </a:p>
        </p:txBody>
      </p:sp>
    </p:spTree>
    <p:extLst>
      <p:ext uri="{BB962C8B-B14F-4D97-AF65-F5344CB8AC3E}">
        <p14:creationId xmlns="" xmlns:p14="http://schemas.microsoft.com/office/powerpoint/2010/main" val="2251048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Department of Education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22</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85000" lnSpcReduction="10000"/>
          </a:bodyPr>
          <a:lstStyle/>
          <a:p>
            <a:pPr marL="0" indent="0">
              <a:buNone/>
            </a:pPr>
            <a:r>
              <a:rPr lang="en-US" dirty="0" smtClean="0"/>
              <a:t>Post and track any complaints received at the Department on the LDOE website</a:t>
            </a:r>
          </a:p>
          <a:p>
            <a:pPr marL="0" indent="0">
              <a:buNone/>
            </a:pPr>
            <a:endParaRPr lang="en-US" dirty="0"/>
          </a:p>
          <a:p>
            <a:pPr marL="0" indent="0">
              <a:buNone/>
            </a:pPr>
            <a:r>
              <a:rPr lang="en-US" dirty="0" smtClean="0"/>
              <a:t>If the school and school board does not take timely and effective action, the student, parent, or other school employee may report the bullying incident to the LDOE.  The LDOE shall:</a:t>
            </a:r>
          </a:p>
          <a:p>
            <a:pPr marL="0" indent="0">
              <a:buNone/>
            </a:pPr>
            <a:endParaRPr lang="en-US" dirty="0" smtClean="0"/>
          </a:p>
          <a:p>
            <a:pPr marL="514350" indent="-514350">
              <a:buFont typeface="+mj-lt"/>
              <a:buAutoNum type="arabicPeriod"/>
            </a:pPr>
            <a:r>
              <a:rPr lang="en-US" dirty="0" smtClean="0"/>
              <a:t>Track the number of reports</a:t>
            </a:r>
          </a:p>
          <a:p>
            <a:pPr marL="514350" indent="-514350">
              <a:buFont typeface="+mj-lt"/>
              <a:buAutoNum type="arabicPeriod"/>
            </a:pPr>
            <a:r>
              <a:rPr lang="en-US" dirty="0" smtClean="0"/>
              <a:t>Notify the Superintendent and the President of the LEA</a:t>
            </a:r>
          </a:p>
          <a:p>
            <a:pPr marL="514350" indent="-514350">
              <a:buFont typeface="+mj-lt"/>
              <a:buAutoNum type="arabicPeriod"/>
            </a:pPr>
            <a:r>
              <a:rPr lang="en-US" dirty="0" smtClean="0"/>
              <a:t>Publish the number of reports by school district on the LDOE website</a:t>
            </a:r>
            <a:endParaRPr lang="en-US" dirty="0"/>
          </a:p>
        </p:txBody>
      </p:sp>
    </p:spTree>
    <p:extLst>
      <p:ext uri="{BB962C8B-B14F-4D97-AF65-F5344CB8AC3E}">
        <p14:creationId xmlns="" xmlns:p14="http://schemas.microsoft.com/office/powerpoint/2010/main" val="2794994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 and Training Resources on Bullying</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62500" lnSpcReduction="20000"/>
          </a:bodyPr>
          <a:lstStyle/>
          <a:p>
            <a:pPr>
              <a:buNone/>
            </a:pPr>
            <a:r>
              <a:rPr lang="en-US" dirty="0" smtClean="0"/>
              <a:t>Bullying Prevention Resources from the U.S. Department of Health and Human Services</a:t>
            </a:r>
          </a:p>
          <a:p>
            <a:pPr algn="ctr">
              <a:buNone/>
            </a:pPr>
            <a:r>
              <a:rPr lang="en-US" i="1" dirty="0" smtClean="0">
                <a:hlinkClick r:id="rId3"/>
              </a:rPr>
              <a:t>www.stopbullying.gov</a:t>
            </a:r>
            <a:endParaRPr lang="en-US" i="1" dirty="0" smtClean="0"/>
          </a:p>
          <a:p>
            <a:pPr algn="ctr">
              <a:buNone/>
            </a:pPr>
            <a:endParaRPr lang="en-US" i="1" dirty="0" smtClean="0"/>
          </a:p>
          <a:p>
            <a:pPr>
              <a:buNone/>
            </a:pPr>
            <a:r>
              <a:rPr lang="en-US" dirty="0" smtClean="0"/>
              <a:t>US Department of Education Safe and Supportive Schools Technical Assistance Center: Creating a Safe and Respectful Environment in Our Nation’s Classroom</a:t>
            </a:r>
          </a:p>
          <a:p>
            <a:pPr lvl="1" algn="ctr">
              <a:buNone/>
            </a:pPr>
            <a:r>
              <a:rPr lang="en-US" i="1" dirty="0" smtClean="0">
                <a:hlinkClick r:id="rId4"/>
              </a:rPr>
              <a:t>http://safesupportiveschools.ed.gov/index.php?id=1480</a:t>
            </a:r>
            <a:endParaRPr lang="en-US" i="1" dirty="0" smtClean="0"/>
          </a:p>
          <a:p>
            <a:pPr lvl="1" algn="ctr">
              <a:buNone/>
            </a:pPr>
            <a:endParaRPr lang="en-US" i="1" dirty="0" smtClean="0"/>
          </a:p>
          <a:p>
            <a:pPr>
              <a:buNone/>
            </a:pPr>
            <a:r>
              <a:rPr lang="en-US" dirty="0" smtClean="0"/>
              <a:t>Bullying Prevention Training Module and Community Action Toolkit</a:t>
            </a:r>
          </a:p>
          <a:p>
            <a:pPr algn="ctr">
              <a:buNone/>
            </a:pPr>
            <a:r>
              <a:rPr lang="en-US" sz="2800" i="1" dirty="0" smtClean="0">
                <a:hlinkClick r:id="rId5"/>
              </a:rPr>
              <a:t>http://www.stopbullying.gov/blog/?p=174</a:t>
            </a:r>
            <a:endParaRPr lang="en-US" sz="2800" i="1" dirty="0" smtClean="0"/>
          </a:p>
          <a:p>
            <a:pPr algn="ctr">
              <a:buNone/>
            </a:pPr>
            <a:endParaRPr lang="en-US" sz="2800" i="1" dirty="0" smtClean="0"/>
          </a:p>
          <a:p>
            <a:pPr>
              <a:buNone/>
            </a:pPr>
            <a:r>
              <a:rPr lang="en-US" dirty="0" smtClean="0"/>
              <a:t>Bullying Prevention Webinar</a:t>
            </a:r>
          </a:p>
          <a:p>
            <a:pPr algn="ctr">
              <a:buNone/>
            </a:pPr>
            <a:r>
              <a:rPr lang="en-US" sz="2800" i="1" dirty="0" smtClean="0">
                <a:hlinkClick r:id="rId6"/>
              </a:rPr>
              <a:t>http://safesupportiveschools.ed.gov/index.php?id=9&amp;eid=16</a:t>
            </a:r>
            <a:endParaRPr lang="en-US" sz="2800" i="1" dirty="0" smtClean="0"/>
          </a:p>
          <a:p>
            <a:pPr algn="ctr">
              <a:buNone/>
            </a:pPr>
            <a:endParaRPr lang="en-US" sz="2800" i="1" dirty="0" smtClean="0"/>
          </a:p>
          <a:p>
            <a:pPr>
              <a:buNone/>
            </a:pPr>
            <a:r>
              <a:rPr lang="en-US" dirty="0" smtClean="0"/>
              <a:t>Bullying Prevention Professional Development for Bus Drivers</a:t>
            </a:r>
          </a:p>
          <a:p>
            <a:pPr algn="ctr">
              <a:buNone/>
            </a:pPr>
            <a:r>
              <a:rPr lang="en-US" sz="2900" i="1" dirty="0" smtClean="0">
                <a:hlinkClick r:id="rId7"/>
              </a:rPr>
              <a:t>http://safesupportiveschools.ed.gov/index.php?is=9&amp;eid=436</a:t>
            </a:r>
            <a:endParaRPr lang="en-US" sz="2900" i="1" dirty="0" smtClean="0"/>
          </a:p>
        </p:txBody>
      </p:sp>
    </p:spTree>
    <p:extLst>
      <p:ext uri="{BB962C8B-B14F-4D97-AF65-F5344CB8AC3E}">
        <p14:creationId xmlns="" xmlns:p14="http://schemas.microsoft.com/office/powerpoint/2010/main" val="1748057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85000" lnSpcReduction="20000"/>
          </a:bodyPr>
          <a:lstStyle/>
          <a:p>
            <a:pPr algn="ctr">
              <a:buNone/>
            </a:pPr>
            <a:r>
              <a:rPr lang="en-US" dirty="0" smtClean="0"/>
              <a:t>Bullying Prevention in Louisiana’s Schools </a:t>
            </a:r>
            <a:r>
              <a:rPr lang="en-US" sz="2000" dirty="0" smtClean="0">
                <a:hlinkClick r:id="rId3"/>
              </a:rPr>
              <a:t>http://www.louisianaschools.net/topics/bullying_prevention_schools.html</a:t>
            </a:r>
            <a:endParaRPr lang="en-US" sz="2000" dirty="0" smtClean="0"/>
          </a:p>
          <a:p>
            <a:pPr algn="ctr">
              <a:buNone/>
            </a:pPr>
            <a:endParaRPr lang="en-US" sz="1200" dirty="0" smtClean="0"/>
          </a:p>
          <a:p>
            <a:pPr algn="ctr">
              <a:buNone/>
            </a:pPr>
            <a:r>
              <a:rPr lang="en-US" sz="2500" dirty="0" smtClean="0"/>
              <a:t>For questions or comments about Act 861 please contact:</a:t>
            </a:r>
          </a:p>
          <a:p>
            <a:pPr>
              <a:buNone/>
            </a:pPr>
            <a:r>
              <a:rPr lang="en-US" sz="1900" dirty="0" smtClean="0"/>
              <a:t>	</a:t>
            </a:r>
          </a:p>
          <a:p>
            <a:pPr algn="ctr">
              <a:buNone/>
            </a:pPr>
            <a:r>
              <a:rPr lang="en-US" sz="2400" dirty="0" smtClean="0"/>
              <a:t>Robert Schaff, Section Leader, School Climate Section</a:t>
            </a:r>
          </a:p>
          <a:p>
            <a:pPr algn="ctr">
              <a:buNone/>
            </a:pPr>
            <a:r>
              <a:rPr lang="en-US" sz="2400" dirty="0" smtClean="0">
                <a:hlinkClick r:id="rId4"/>
              </a:rPr>
              <a:t>robert.schaff@la.gov</a:t>
            </a:r>
            <a:endParaRPr lang="en-US" sz="2400" dirty="0" smtClean="0"/>
          </a:p>
          <a:p>
            <a:pPr algn="ctr">
              <a:buNone/>
            </a:pPr>
            <a:r>
              <a:rPr lang="en-US" sz="2400" dirty="0" smtClean="0"/>
              <a:t>(225) 219-0367</a:t>
            </a:r>
          </a:p>
          <a:p>
            <a:pPr algn="ctr">
              <a:buNone/>
            </a:pPr>
            <a:r>
              <a:rPr lang="en-US" sz="2400" dirty="0" smtClean="0"/>
              <a:t>Lillie Burns, School Climate Section</a:t>
            </a:r>
          </a:p>
          <a:p>
            <a:pPr algn="ctr">
              <a:buNone/>
            </a:pPr>
            <a:r>
              <a:rPr lang="en-US" sz="2400" dirty="0" smtClean="0">
                <a:hlinkClick r:id="rId5"/>
              </a:rPr>
              <a:t>lillie.burns@la.gov</a:t>
            </a:r>
            <a:endParaRPr lang="en-US" sz="2400" dirty="0" smtClean="0"/>
          </a:p>
          <a:p>
            <a:pPr algn="ctr">
              <a:buNone/>
            </a:pPr>
            <a:r>
              <a:rPr lang="en-US" sz="2400" dirty="0" smtClean="0"/>
              <a:t>(225) 219-0365</a:t>
            </a:r>
          </a:p>
          <a:p>
            <a:pPr algn="ctr">
              <a:buNone/>
            </a:pPr>
            <a:endParaRPr lang="en-US" sz="2400" dirty="0" smtClean="0"/>
          </a:p>
          <a:p>
            <a:pPr algn="ctr">
              <a:buNone/>
            </a:pPr>
            <a:r>
              <a:rPr lang="en-US" sz="2400" dirty="0" smtClean="0"/>
              <a:t>For questions or comments about this Act 861 PowerPoint please contact:</a:t>
            </a:r>
          </a:p>
          <a:p>
            <a:pPr algn="ctr">
              <a:buNone/>
            </a:pPr>
            <a:endParaRPr lang="en-US" sz="2400" dirty="0" smtClean="0"/>
          </a:p>
          <a:p>
            <a:pPr algn="ctr">
              <a:buNone/>
            </a:pPr>
            <a:r>
              <a:rPr lang="en-US" sz="2400" dirty="0" smtClean="0"/>
              <a:t>Crystal Wilkinson, School Climate Section</a:t>
            </a:r>
          </a:p>
          <a:p>
            <a:pPr algn="ctr">
              <a:buNone/>
            </a:pPr>
            <a:r>
              <a:rPr lang="en-US" sz="2400" dirty="0" smtClean="0">
                <a:hlinkClick r:id="rId6"/>
              </a:rPr>
              <a:t>Crystal.wilkinson@la.gov</a:t>
            </a:r>
            <a:endParaRPr lang="en-US" sz="2400" dirty="0" smtClean="0"/>
          </a:p>
          <a:p>
            <a:pPr algn="ctr">
              <a:buNone/>
            </a:pPr>
            <a:r>
              <a:rPr lang="en-US" sz="2400" dirty="0" smtClean="0"/>
              <a:t>(225) 219-0422</a:t>
            </a:r>
          </a:p>
          <a:p>
            <a:pPr algn="ct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Bullying</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70000" lnSpcReduction="20000"/>
          </a:bodyPr>
          <a:lstStyle/>
          <a:p>
            <a:pPr marL="0" indent="0">
              <a:buNone/>
            </a:pPr>
            <a:r>
              <a:rPr lang="en-US" dirty="0" smtClean="0"/>
              <a:t>A </a:t>
            </a:r>
            <a:r>
              <a:rPr lang="en-US" b="1" dirty="0"/>
              <a:t>pattern </a:t>
            </a:r>
            <a:r>
              <a:rPr lang="en-US" dirty="0"/>
              <a:t>of one or more of the following</a:t>
            </a:r>
            <a:r>
              <a:rPr lang="en-US" dirty="0" smtClean="0"/>
              <a:t>:</a:t>
            </a:r>
          </a:p>
          <a:p>
            <a:pPr marL="0" indent="0">
              <a:buNone/>
            </a:pPr>
            <a:endParaRPr lang="en-US" dirty="0"/>
          </a:p>
          <a:p>
            <a:pPr marL="0" indent="0">
              <a:buNone/>
            </a:pPr>
            <a:r>
              <a:rPr lang="en-US" dirty="0"/>
              <a:t>• gestures, including but not limited to obscene gestures and making faces;</a:t>
            </a:r>
          </a:p>
          <a:p>
            <a:pPr marL="0" indent="0">
              <a:buNone/>
            </a:pPr>
            <a:r>
              <a:rPr lang="en-US" dirty="0"/>
              <a:t>• written, electronic, or verbal communications, including but not limited to calling names, threatening harm, </a:t>
            </a:r>
            <a:r>
              <a:rPr lang="en-US" dirty="0" smtClean="0"/>
              <a:t>taunting, malicious </a:t>
            </a:r>
            <a:r>
              <a:rPr lang="en-US" dirty="0"/>
              <a:t>teasing, or spreading untrue rumor;</a:t>
            </a:r>
          </a:p>
          <a:p>
            <a:pPr marL="0" indent="0">
              <a:buNone/>
            </a:pPr>
            <a:r>
              <a:rPr lang="en-US" dirty="0"/>
              <a:t>• electronic communication including but </a:t>
            </a:r>
            <a:r>
              <a:rPr lang="en-US" dirty="0" smtClean="0"/>
              <a:t>is </a:t>
            </a:r>
            <a:r>
              <a:rPr lang="en-US" dirty="0"/>
              <a:t>not limited to a communication or image transmitted by email, instant </a:t>
            </a:r>
            <a:r>
              <a:rPr lang="en-US" dirty="0" smtClean="0"/>
              <a:t>message, text </a:t>
            </a:r>
            <a:r>
              <a:rPr lang="en-US" dirty="0"/>
              <a:t>message, blog, or social networking website through the use of a telephone, mobile phone, pager, </a:t>
            </a:r>
            <a:r>
              <a:rPr lang="en-US" dirty="0" smtClean="0"/>
              <a:t>computer, or </a:t>
            </a:r>
            <a:r>
              <a:rPr lang="en-US" dirty="0"/>
              <a:t>other electronic device;</a:t>
            </a:r>
          </a:p>
          <a:p>
            <a:pPr marL="0" indent="0">
              <a:buNone/>
            </a:pPr>
            <a:r>
              <a:rPr lang="en-US" dirty="0"/>
              <a:t>• physical acts, including but not limited to hitting, kicking, pushing, tripping, choking, damaging personal property, </a:t>
            </a:r>
            <a:r>
              <a:rPr lang="en-US" dirty="0" smtClean="0"/>
              <a:t>or unauthorized </a:t>
            </a:r>
            <a:r>
              <a:rPr lang="en-US" dirty="0"/>
              <a:t>use of personal property;</a:t>
            </a:r>
          </a:p>
          <a:p>
            <a:pPr marL="0" indent="0">
              <a:buNone/>
            </a:pPr>
            <a:r>
              <a:rPr lang="en-US" dirty="0"/>
              <a:t>• repeatedly and purposefully shunning or excluding from activities;</a:t>
            </a:r>
          </a:p>
        </p:txBody>
      </p:sp>
    </p:spTree>
    <p:extLst>
      <p:ext uri="{BB962C8B-B14F-4D97-AF65-F5344CB8AC3E}">
        <p14:creationId xmlns="" xmlns:p14="http://schemas.microsoft.com/office/powerpoint/2010/main" val="1019467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Bullying</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70000" lnSpcReduction="20000"/>
          </a:bodyPr>
          <a:lstStyle/>
          <a:p>
            <a:pPr marL="0" indent="0">
              <a:buNone/>
            </a:pPr>
            <a:r>
              <a:rPr lang="en-US" dirty="0" smtClean="0"/>
              <a:t>Where </a:t>
            </a:r>
            <a:r>
              <a:rPr lang="en-US" dirty="0"/>
              <a:t>the pattern of behavior is exhibited toward a student, more than once, by another student or group of students </a:t>
            </a:r>
            <a:r>
              <a:rPr lang="en-US" dirty="0" smtClean="0"/>
              <a:t>and occurs</a:t>
            </a:r>
            <a:r>
              <a:rPr lang="en-US" dirty="0"/>
              <a:t>, or is received by, a student while on school property, at a school-sponsored or school-related function or activity, </a:t>
            </a:r>
            <a:r>
              <a:rPr lang="en-US" dirty="0" smtClean="0"/>
              <a:t>in any </a:t>
            </a:r>
            <a:r>
              <a:rPr lang="en-US" dirty="0"/>
              <a:t>school bus or van, at any designated school bus stop, in any other school or private vehicle used to transport </a:t>
            </a:r>
            <a:r>
              <a:rPr lang="en-US" dirty="0" smtClean="0"/>
              <a:t>students to </a:t>
            </a:r>
            <a:r>
              <a:rPr lang="en-US" dirty="0"/>
              <a:t>and from schools, or any school sponsored activity or event.</a:t>
            </a:r>
          </a:p>
          <a:p>
            <a:pPr marL="0" indent="0">
              <a:buNone/>
            </a:pPr>
            <a:endParaRPr lang="en-US" dirty="0" smtClean="0"/>
          </a:p>
          <a:p>
            <a:pPr marL="0" indent="0">
              <a:buNone/>
            </a:pPr>
            <a:r>
              <a:rPr lang="en-US" dirty="0" smtClean="0"/>
              <a:t>The </a:t>
            </a:r>
            <a:r>
              <a:rPr lang="en-US" dirty="0"/>
              <a:t>pattern of behavior must have the effect of physically harming a student, placing the student in reasonable fear </a:t>
            </a:r>
            <a:r>
              <a:rPr lang="en-US" dirty="0" smtClean="0"/>
              <a:t>of physical </a:t>
            </a:r>
            <a:r>
              <a:rPr lang="en-US" dirty="0"/>
              <a:t>harm, damaging a student’s property, placing the student in reasonable fear of damage to the student’s </a:t>
            </a:r>
            <a:r>
              <a:rPr lang="en-US" dirty="0" smtClean="0"/>
              <a:t>property, or </a:t>
            </a:r>
            <a:r>
              <a:rPr lang="en-US" dirty="0"/>
              <a:t>must be sufficiently severe, persistent, and pervasive enough to either create an intimidating or threatening </a:t>
            </a:r>
            <a:r>
              <a:rPr lang="en-US" dirty="0" smtClean="0"/>
              <a:t>educational environment</a:t>
            </a:r>
            <a:r>
              <a:rPr lang="en-US" dirty="0"/>
              <a:t>, have the effect of substantially interfering with a student’s performance in school, or have the </a:t>
            </a:r>
            <a:r>
              <a:rPr lang="en-US" dirty="0" smtClean="0"/>
              <a:t>effect of </a:t>
            </a:r>
            <a:r>
              <a:rPr lang="en-US" dirty="0"/>
              <a:t>substantially disrupting the orderly operation of the school.</a:t>
            </a:r>
          </a:p>
        </p:txBody>
      </p:sp>
    </p:spTree>
    <p:extLst>
      <p:ext uri="{BB962C8B-B14F-4D97-AF65-F5344CB8AC3E}">
        <p14:creationId xmlns="" xmlns:p14="http://schemas.microsoft.com/office/powerpoint/2010/main" val="2874500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Our Data Says about Bullying in Louisiana</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5</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62500" lnSpcReduction="20000"/>
          </a:bodyPr>
          <a:lstStyle/>
          <a:p>
            <a:endParaRPr lang="en-US" dirty="0" smtClean="0"/>
          </a:p>
          <a:p>
            <a:r>
              <a:rPr lang="en-US" sz="3500" dirty="0" smtClean="0"/>
              <a:t>According to data gathered by the Louisiana Department of Education’s Student Information System (SIS), during the 2011-2012 school year, approximately 2,600 students were reported to have been a victim of a bullying incident.</a:t>
            </a:r>
          </a:p>
          <a:p>
            <a:pPr>
              <a:buNone/>
            </a:pPr>
            <a:endParaRPr lang="en-US" sz="3500" dirty="0" smtClean="0"/>
          </a:p>
          <a:p>
            <a:r>
              <a:rPr lang="en-US" sz="3500" dirty="0" smtClean="0"/>
              <a:t>According to the 2011 Youth Risk Behavior Survey (YRBS) results, 19.2% of Louisiana students reported that they had been bullied on school property as compared to 20.1% nationwide.</a:t>
            </a:r>
          </a:p>
          <a:p>
            <a:pPr>
              <a:buNone/>
            </a:pPr>
            <a:endParaRPr lang="en-US" sz="3500" dirty="0" smtClean="0"/>
          </a:p>
          <a:p>
            <a:r>
              <a:rPr lang="en-US" sz="3500" dirty="0" smtClean="0"/>
              <a:t>Data from the 2010 Caring Communities Youth Survey administered to 6, 8, 10, and 12 graders indicate that although bullying is a problem at all grade levels, younger students (elementary and middle school) report being a victim of bullying more often than older students (high school) (27.9%, 22.8%, 15.7%, and 9.7% respectively)</a:t>
            </a:r>
            <a:endParaRPr lang="en-US" sz="3500" dirty="0"/>
          </a:p>
        </p:txBody>
      </p:sp>
    </p:spTree>
    <p:extLst>
      <p:ext uri="{BB962C8B-B14F-4D97-AF65-F5344CB8AC3E}">
        <p14:creationId xmlns="" xmlns:p14="http://schemas.microsoft.com/office/powerpoint/2010/main" val="139588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Department of Education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6</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lstStyle/>
          <a:p>
            <a:pPr marL="514350" indent="-514350">
              <a:buFont typeface="+mj-lt"/>
              <a:buAutoNum type="arabicPeriod"/>
            </a:pPr>
            <a:r>
              <a:rPr lang="en-US" dirty="0" smtClean="0"/>
              <a:t>Develop rules, regulations, and procedures for the implementation of Act 861 of 2012</a:t>
            </a:r>
          </a:p>
          <a:p>
            <a:pPr marL="514350" indent="-514350">
              <a:buFont typeface="+mj-lt"/>
              <a:buAutoNum type="arabicPeriod"/>
            </a:pPr>
            <a:r>
              <a:rPr lang="en-US" dirty="0" smtClean="0"/>
              <a:t>Develop a form for the purpose of reporting bullying for use by students, school staff, and parents</a:t>
            </a:r>
          </a:p>
          <a:p>
            <a:pPr marL="514350" indent="-514350">
              <a:buFont typeface="+mj-lt"/>
              <a:buAutoNum type="arabicPeriod"/>
            </a:pPr>
            <a:r>
              <a:rPr lang="en-US" dirty="0" smtClean="0"/>
              <a:t>Develop procedures for investigation into a reported incident of bullying</a:t>
            </a:r>
          </a:p>
          <a:p>
            <a:pPr marL="514350" indent="-514350">
              <a:buFont typeface="+mj-lt"/>
              <a:buAutoNum type="arabicPeriod"/>
            </a:pPr>
            <a:r>
              <a:rPr lang="en-US" dirty="0" smtClean="0"/>
              <a:t>Post and track any complaints received at the Department on the LDOE website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7</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lstStyle/>
          <a:p>
            <a:pPr marL="514350" lvl="0" indent="-514350">
              <a:buFont typeface="+mj-lt"/>
              <a:buAutoNum type="arabicPeriod"/>
            </a:pPr>
            <a:r>
              <a:rPr lang="en-US" spc="-30" dirty="0" smtClean="0">
                <a:cs typeface="Arial" pitchFamily="34" charset="0"/>
              </a:rPr>
              <a:t>Develop and implement school staff orientation and mandated  4 hours of training to include:</a:t>
            </a:r>
          </a:p>
          <a:p>
            <a:pPr marL="746125" lvl="1" indent="-514350"/>
            <a:r>
              <a:rPr lang="en-US" sz="2600" dirty="0" smtClean="0"/>
              <a:t>How to recognize bullying behavior</a:t>
            </a:r>
          </a:p>
          <a:p>
            <a:pPr marL="746125" lvl="1" indent="-514350"/>
            <a:r>
              <a:rPr lang="en-US" sz="2600" spc="-30" dirty="0" smtClean="0">
                <a:cs typeface="Arial" pitchFamily="34" charset="0"/>
              </a:rPr>
              <a:t>How to identify those most likely to become victims</a:t>
            </a:r>
          </a:p>
          <a:p>
            <a:pPr marL="746125" lvl="1" indent="-514350"/>
            <a:r>
              <a:rPr lang="en-US" sz="2600" spc="-30" dirty="0" smtClean="0">
                <a:cs typeface="Arial" pitchFamily="34" charset="0"/>
              </a:rPr>
              <a:t>How to use appropriate interventions for bullying</a:t>
            </a:r>
          </a:p>
          <a:p>
            <a:pPr marL="746125" lvl="1" indent="-514350"/>
            <a:r>
              <a:rPr lang="en-US" sz="2600" spc="-30" dirty="0" smtClean="0">
                <a:cs typeface="Arial" pitchFamily="34" charset="0"/>
              </a:rPr>
              <a:t>Procedures for properly reporting an incident of bullying</a:t>
            </a:r>
          </a:p>
          <a:p>
            <a:pPr marL="746125" lvl="1" indent="-514350"/>
            <a:r>
              <a:rPr lang="en-US" sz="2600" spc="-30" dirty="0" smtClean="0">
                <a:cs typeface="Arial" pitchFamily="34" charset="0"/>
              </a:rPr>
              <a:t>Information on suicide preventions, including the relationship between suicide risk factors and bullying</a:t>
            </a:r>
          </a:p>
          <a:p>
            <a:pPr marL="746125" lvl="1" indent="-514350"/>
            <a:r>
              <a:rPr lang="en-US" sz="2600" spc="-30" dirty="0" smtClean="0">
                <a:cs typeface="Arial" pitchFamily="34" charset="0"/>
              </a:rPr>
              <a:t>Use content that is based on information supported by peer-reviewed research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8</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lstStyle/>
          <a:p>
            <a:pPr marL="514350" lvl="0" indent="-514350">
              <a:buFont typeface="+mj-lt"/>
              <a:buAutoNum type="arabicPeriod" startAt="2"/>
            </a:pPr>
            <a:r>
              <a:rPr lang="en-US" sz="2400" spc="-30" dirty="0" smtClean="0">
                <a:cs typeface="Arial" pitchFamily="34" charset="0"/>
              </a:rPr>
              <a:t>By no later than January 1, 2013, review and revise, if necessary, the Student Code of Conduct to address:</a:t>
            </a:r>
          </a:p>
          <a:p>
            <a:pPr marL="746125" lvl="1" indent="-514350"/>
            <a:r>
              <a:rPr lang="en-US" sz="2200" spc="-30" dirty="0" smtClean="0">
                <a:cs typeface="Arial" pitchFamily="34" charset="0"/>
              </a:rPr>
              <a:t>Definition of the behavior constituting bullying</a:t>
            </a:r>
          </a:p>
          <a:p>
            <a:pPr marL="746125" lvl="1" indent="-514350"/>
            <a:r>
              <a:rPr lang="en-US" sz="2200" spc="-30" dirty="0" smtClean="0">
                <a:cs typeface="Arial" pitchFamily="34" charset="0"/>
              </a:rPr>
              <a:t>The effect the behavior has on others</a:t>
            </a:r>
          </a:p>
          <a:p>
            <a:pPr marL="746125" lvl="1" indent="-514350"/>
            <a:r>
              <a:rPr lang="en-US" sz="2200" spc="-30" dirty="0" smtClean="0">
                <a:cs typeface="Arial" pitchFamily="34" charset="0"/>
              </a:rPr>
              <a:t>The disciplinary and criminal consequences of bullying another student</a:t>
            </a:r>
          </a:p>
          <a:p>
            <a:pPr marL="746125" lvl="1" indent="-514350"/>
            <a:r>
              <a:rPr lang="en-US" sz="2200" spc="-30" dirty="0" smtClean="0">
                <a:cs typeface="Arial" pitchFamily="34" charset="0"/>
              </a:rPr>
              <a:t>Disciplinary consequences for false reporting of a bullying incident</a:t>
            </a:r>
          </a:p>
          <a:p>
            <a:pPr marL="746125" lvl="1" indent="-514350">
              <a:buNone/>
            </a:pPr>
            <a:endParaRPr lang="en-US" sz="2400" spc="-30" dirty="0" smtClean="0">
              <a:cs typeface="Arial" pitchFamily="34" charset="0"/>
            </a:endParaRPr>
          </a:p>
          <a:p>
            <a:pPr marL="514350" indent="-514350">
              <a:buFont typeface="+mj-lt"/>
              <a:buAutoNum type="arabicPeriod" startAt="2"/>
            </a:pPr>
            <a:r>
              <a:rPr lang="en-US" sz="2400" spc="-30" dirty="0" smtClean="0">
                <a:cs typeface="Arial" pitchFamily="34" charset="0"/>
              </a:rPr>
              <a:t>Develop and integrate into the Student Code of Conduct a Bullying Policy that:</a:t>
            </a:r>
          </a:p>
          <a:p>
            <a:pPr marL="746125" lvl="1" indent="-514350"/>
            <a:r>
              <a:rPr lang="en-US" sz="2000" spc="-30" dirty="0" smtClean="0">
                <a:cs typeface="Arial" pitchFamily="34" charset="0"/>
              </a:rPr>
              <a:t>Includes the definition of bullying</a:t>
            </a:r>
          </a:p>
          <a:p>
            <a:pPr marL="746125" lvl="1" indent="-514350"/>
            <a:r>
              <a:rPr lang="en-US" sz="2000" spc="-30" dirty="0" smtClean="0">
                <a:cs typeface="Arial" pitchFamily="34" charset="0"/>
              </a:rPr>
              <a:t>Is implemented in an ongoing manner throughout the school year</a:t>
            </a:r>
          </a:p>
          <a:p>
            <a:pPr marL="746125" lvl="1" indent="-514350"/>
            <a:r>
              <a:rPr lang="en-US" sz="2000" spc="-30" dirty="0" smtClean="0">
                <a:cs typeface="Arial" pitchFamily="34" charset="0"/>
              </a:rPr>
              <a:t>Integrated into the school’s curriculum, discipline policies, and other violence prevention efforts</a:t>
            </a:r>
            <a:endParaRPr lang="en-US" sz="2200" spc="-30" dirty="0" smtClean="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9</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a:bodyPr>
          <a:lstStyle/>
          <a:p>
            <a:pPr marL="514350" indent="-514350">
              <a:buFont typeface="+mj-lt"/>
              <a:buAutoNum type="arabicPeriod" startAt="4"/>
            </a:pPr>
            <a:r>
              <a:rPr lang="en-US" sz="2600" spc="-30" dirty="0" smtClean="0">
                <a:cs typeface="Arial" pitchFamily="34" charset="0"/>
              </a:rPr>
              <a:t>As required under R.S. 17:416.20, students should be informed orally and in writing at the orientation to be conducted within the first five days of school of the prohibition against bullying including:</a:t>
            </a:r>
          </a:p>
          <a:p>
            <a:pPr marL="968375" lvl="2" indent="-514350"/>
            <a:r>
              <a:rPr lang="en-US" spc="-30" dirty="0" smtClean="0">
                <a:cs typeface="Arial" pitchFamily="34" charset="0"/>
              </a:rPr>
              <a:t>The definition of and the behavior constituting bullying</a:t>
            </a:r>
          </a:p>
          <a:p>
            <a:pPr marL="968375" lvl="2" indent="-514350"/>
            <a:r>
              <a:rPr lang="en-US" spc="-30" dirty="0" smtClean="0">
                <a:cs typeface="Arial" pitchFamily="34" charset="0"/>
              </a:rPr>
              <a:t>The consequences of bullying another student</a:t>
            </a:r>
          </a:p>
          <a:p>
            <a:pPr marL="968375" lvl="2" indent="-514350"/>
            <a:r>
              <a:rPr lang="en-US" spc="-30" dirty="0" smtClean="0">
                <a:cs typeface="Arial" pitchFamily="34" charset="0"/>
              </a:rPr>
              <a:t>The proper procedures for reporting an incident of bullying to the school</a:t>
            </a:r>
          </a:p>
          <a:p>
            <a:pPr marL="968375" lvl="2" indent="-514350">
              <a:buNone/>
            </a:pPr>
            <a:endParaRPr lang="en-US" spc="-30" dirty="0" smtClean="0">
              <a:cs typeface="Arial" pitchFamily="34" charset="0"/>
            </a:endParaRPr>
          </a:p>
          <a:p>
            <a:pPr marL="514350" lvl="0" indent="-514350">
              <a:buFont typeface="+mj-lt"/>
              <a:buAutoNum type="arabicPeriod" startAt="5"/>
            </a:pPr>
            <a:r>
              <a:rPr lang="en-US" sz="2600" spc="-30" dirty="0" smtClean="0">
                <a:cs typeface="Arial" pitchFamily="34" charset="0"/>
              </a:rPr>
              <a:t>A copy of the written notice must be delivered to each student’s parents or legal guardians.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2725</TotalTime>
  <Words>4645</Words>
  <Application>Microsoft Office PowerPoint</Application>
  <PresentationFormat>On-screen Show (4:3)</PresentationFormat>
  <Paragraphs>341</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Steinem</vt:lpstr>
      <vt:lpstr>Steinem Unicode</vt:lpstr>
      <vt:lpstr>Chalkduster</vt:lpstr>
      <vt:lpstr>Calibri</vt:lpstr>
      <vt:lpstr>Louisiana Believes</vt:lpstr>
      <vt:lpstr>Blank</vt:lpstr>
      <vt:lpstr>Slide 1</vt:lpstr>
      <vt:lpstr>Act 861 of 2012</vt:lpstr>
      <vt:lpstr>Definition of Bullying</vt:lpstr>
      <vt:lpstr>Definition of Bullying</vt:lpstr>
      <vt:lpstr>What Our Data Says about Bullying in Louisiana</vt:lpstr>
      <vt:lpstr>Louisiana Department of Education Responsibilities</vt:lpstr>
      <vt:lpstr>LEA Responsibilities</vt:lpstr>
      <vt:lpstr>LEA Responsibilities</vt:lpstr>
      <vt:lpstr>LEA Responsibilities</vt:lpstr>
      <vt:lpstr>School/Principal/Designee Responsibilities</vt:lpstr>
      <vt:lpstr>Bullying Report Form</vt:lpstr>
      <vt:lpstr>Establishing a Reporting System</vt:lpstr>
      <vt:lpstr>School/Principal/Designee Responsibilities</vt:lpstr>
      <vt:lpstr>School/Principal/Designee Responsibilities</vt:lpstr>
      <vt:lpstr>Bullying Investigation Form</vt:lpstr>
      <vt:lpstr>School/Principal/Designee Responsibilities</vt:lpstr>
      <vt:lpstr>Principal/Designee Responsibilities Flowchart</vt:lpstr>
      <vt:lpstr>Parental Rights</vt:lpstr>
      <vt:lpstr>Parental Rights</vt:lpstr>
      <vt:lpstr>Parental Rights</vt:lpstr>
      <vt:lpstr>Parent/Legal Guardian Rights &amp; Responsibilities Flowchart</vt:lpstr>
      <vt:lpstr>Louisiana Department of Education Responsibilities</vt:lpstr>
      <vt:lpstr>Professional Development and Training Resources on Bullying</vt:lpstr>
      <vt:lpstr>Contact Information</vt:lpstr>
    </vt:vector>
  </TitlesOfParts>
  <Company>LDOE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user</cp:lastModifiedBy>
  <cp:revision>215</cp:revision>
  <dcterms:created xsi:type="dcterms:W3CDTF">2012-07-26T15:41:14Z</dcterms:created>
  <dcterms:modified xsi:type="dcterms:W3CDTF">2013-08-28T13:59:04Z</dcterms:modified>
</cp:coreProperties>
</file>